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bin" ContentType="application/vnd.openxmlformats-officedocument.oleObject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66" r:id="rId2"/>
    <p:sldId id="446" r:id="rId3"/>
    <p:sldId id="451" r:id="rId4"/>
    <p:sldId id="380" r:id="rId5"/>
    <p:sldId id="453" r:id="rId6"/>
    <p:sldId id="417" r:id="rId7"/>
    <p:sldId id="418" r:id="rId8"/>
    <p:sldId id="423" r:id="rId9"/>
    <p:sldId id="422" r:id="rId10"/>
    <p:sldId id="419" r:id="rId11"/>
    <p:sldId id="424" r:id="rId12"/>
    <p:sldId id="425" r:id="rId13"/>
    <p:sldId id="428" r:id="rId14"/>
    <p:sldId id="408" r:id="rId15"/>
    <p:sldId id="407" r:id="rId16"/>
    <p:sldId id="426" r:id="rId17"/>
    <p:sldId id="427" r:id="rId18"/>
    <p:sldId id="429" r:id="rId19"/>
    <p:sldId id="433" r:id="rId20"/>
    <p:sldId id="434" r:id="rId21"/>
    <p:sldId id="436" r:id="rId22"/>
    <p:sldId id="437" r:id="rId23"/>
    <p:sldId id="438" r:id="rId24"/>
    <p:sldId id="440" r:id="rId25"/>
    <p:sldId id="442" r:id="rId26"/>
    <p:sldId id="454" r:id="rId27"/>
    <p:sldId id="455" r:id="rId28"/>
    <p:sldId id="456" r:id="rId29"/>
    <p:sldId id="460" r:id="rId30"/>
    <p:sldId id="457" r:id="rId31"/>
    <p:sldId id="458" r:id="rId32"/>
    <p:sldId id="459" r:id="rId33"/>
    <p:sldId id="461" r:id="rId34"/>
    <p:sldId id="462" r:id="rId35"/>
    <p:sldId id="452" r:id="rId36"/>
  </p:sldIdLst>
  <p:sldSz cx="9144000" cy="6858000" type="screen4x3"/>
  <p:notesSz cx="10234613" cy="70993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270" autoAdjust="0"/>
  </p:normalViewPr>
  <p:slideViewPr>
    <p:cSldViewPr>
      <p:cViewPr>
        <p:scale>
          <a:sx n="88" d="100"/>
          <a:sy n="88" d="100"/>
        </p:scale>
        <p:origin x="-2220" y="-5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12" Type="http://schemas.openxmlformats.org/officeDocument/2006/relationships/image" Target="../media/image13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11" Type="http://schemas.openxmlformats.org/officeDocument/2006/relationships/image" Target="../media/image12.wmf"/><Relationship Id="rId5" Type="http://schemas.openxmlformats.org/officeDocument/2006/relationships/image" Target="../media/image6.wmf"/><Relationship Id="rId10" Type="http://schemas.openxmlformats.org/officeDocument/2006/relationships/image" Target="../media/image11.wmf"/><Relationship Id="rId4" Type="http://schemas.openxmlformats.org/officeDocument/2006/relationships/image" Target="../media/image5.wmf"/><Relationship Id="rId9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7" Type="http://schemas.openxmlformats.org/officeDocument/2006/relationships/image" Target="../media/image71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6" Type="http://schemas.openxmlformats.org/officeDocument/2006/relationships/image" Target="../media/image70.wmf"/><Relationship Id="rId5" Type="http://schemas.openxmlformats.org/officeDocument/2006/relationships/image" Target="../media/image69.wmf"/><Relationship Id="rId4" Type="http://schemas.openxmlformats.org/officeDocument/2006/relationships/image" Target="../media/image6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7" Type="http://schemas.openxmlformats.org/officeDocument/2006/relationships/image" Target="../media/image77.wmf"/><Relationship Id="rId2" Type="http://schemas.openxmlformats.org/officeDocument/2006/relationships/image" Target="../media/image72.wmf"/><Relationship Id="rId1" Type="http://schemas.openxmlformats.org/officeDocument/2006/relationships/image" Target="../media/image65.wmf"/><Relationship Id="rId6" Type="http://schemas.openxmlformats.org/officeDocument/2006/relationships/image" Target="../media/image76.wmf"/><Relationship Id="rId5" Type="http://schemas.openxmlformats.org/officeDocument/2006/relationships/image" Target="../media/image75.wmf"/><Relationship Id="rId4" Type="http://schemas.openxmlformats.org/officeDocument/2006/relationships/image" Target="../media/image74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13" Type="http://schemas.openxmlformats.org/officeDocument/2006/relationships/image" Target="../media/image90.wmf"/><Relationship Id="rId3" Type="http://schemas.openxmlformats.org/officeDocument/2006/relationships/image" Target="../media/image80.wmf"/><Relationship Id="rId7" Type="http://schemas.openxmlformats.org/officeDocument/2006/relationships/image" Target="../media/image84.wmf"/><Relationship Id="rId12" Type="http://schemas.openxmlformats.org/officeDocument/2006/relationships/image" Target="../media/image89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6" Type="http://schemas.openxmlformats.org/officeDocument/2006/relationships/image" Target="../media/image83.wmf"/><Relationship Id="rId11" Type="http://schemas.openxmlformats.org/officeDocument/2006/relationships/image" Target="../media/image88.wmf"/><Relationship Id="rId5" Type="http://schemas.openxmlformats.org/officeDocument/2006/relationships/image" Target="../media/image82.wmf"/><Relationship Id="rId15" Type="http://schemas.openxmlformats.org/officeDocument/2006/relationships/image" Target="../media/image92.wmf"/><Relationship Id="rId10" Type="http://schemas.openxmlformats.org/officeDocument/2006/relationships/image" Target="../media/image87.wmf"/><Relationship Id="rId4" Type="http://schemas.openxmlformats.org/officeDocument/2006/relationships/image" Target="../media/image81.wmf"/><Relationship Id="rId9" Type="http://schemas.openxmlformats.org/officeDocument/2006/relationships/image" Target="../media/image86.wmf"/><Relationship Id="rId14" Type="http://schemas.openxmlformats.org/officeDocument/2006/relationships/image" Target="../media/image91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78.wmf"/><Relationship Id="rId4" Type="http://schemas.openxmlformats.org/officeDocument/2006/relationships/image" Target="../media/image9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51.wmf"/><Relationship Id="rId6" Type="http://schemas.openxmlformats.org/officeDocument/2006/relationships/image" Target="../media/image101.wmf"/><Relationship Id="rId5" Type="http://schemas.openxmlformats.org/officeDocument/2006/relationships/image" Target="../media/image100.wmf"/><Relationship Id="rId4" Type="http://schemas.openxmlformats.org/officeDocument/2006/relationships/image" Target="../media/image99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3" Type="http://schemas.openxmlformats.org/officeDocument/2006/relationships/image" Target="../media/image103.wmf"/><Relationship Id="rId7" Type="http://schemas.openxmlformats.org/officeDocument/2006/relationships/image" Target="../media/image101.wmf"/><Relationship Id="rId2" Type="http://schemas.openxmlformats.org/officeDocument/2006/relationships/image" Target="../media/image102.wmf"/><Relationship Id="rId1" Type="http://schemas.openxmlformats.org/officeDocument/2006/relationships/image" Target="../media/image51.wmf"/><Relationship Id="rId6" Type="http://schemas.openxmlformats.org/officeDocument/2006/relationships/image" Target="../media/image100.wmf"/><Relationship Id="rId11" Type="http://schemas.openxmlformats.org/officeDocument/2006/relationships/image" Target="../media/image109.wmf"/><Relationship Id="rId5" Type="http://schemas.openxmlformats.org/officeDocument/2006/relationships/image" Target="../media/image105.wmf"/><Relationship Id="rId10" Type="http://schemas.openxmlformats.org/officeDocument/2006/relationships/image" Target="../media/image108.wmf"/><Relationship Id="rId4" Type="http://schemas.openxmlformats.org/officeDocument/2006/relationships/image" Target="../media/image104.wmf"/><Relationship Id="rId9" Type="http://schemas.openxmlformats.org/officeDocument/2006/relationships/image" Target="../media/image107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49.wmf"/><Relationship Id="rId6" Type="http://schemas.openxmlformats.org/officeDocument/2006/relationships/image" Target="../media/image114.wmf"/><Relationship Id="rId5" Type="http://schemas.openxmlformats.org/officeDocument/2006/relationships/image" Target="../media/image113.wmf"/><Relationship Id="rId4" Type="http://schemas.openxmlformats.org/officeDocument/2006/relationships/image" Target="../media/image112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3" Type="http://schemas.openxmlformats.org/officeDocument/2006/relationships/image" Target="../media/image117.wmf"/><Relationship Id="rId7" Type="http://schemas.openxmlformats.org/officeDocument/2006/relationships/image" Target="../media/image121.wmf"/><Relationship Id="rId2" Type="http://schemas.openxmlformats.org/officeDocument/2006/relationships/image" Target="../media/image116.wmf"/><Relationship Id="rId1" Type="http://schemas.openxmlformats.org/officeDocument/2006/relationships/image" Target="../media/image113.wmf"/><Relationship Id="rId6" Type="http://schemas.openxmlformats.org/officeDocument/2006/relationships/image" Target="../media/image120.wmf"/><Relationship Id="rId5" Type="http://schemas.openxmlformats.org/officeDocument/2006/relationships/image" Target="../media/image119.wmf"/><Relationship Id="rId10" Type="http://schemas.openxmlformats.org/officeDocument/2006/relationships/image" Target="../media/image124.wmf"/><Relationship Id="rId4" Type="http://schemas.openxmlformats.org/officeDocument/2006/relationships/image" Target="../media/image118.wmf"/><Relationship Id="rId9" Type="http://schemas.openxmlformats.org/officeDocument/2006/relationships/image" Target="../media/image123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Relationship Id="rId5" Type="http://schemas.openxmlformats.org/officeDocument/2006/relationships/image" Target="../media/image130.wmf"/><Relationship Id="rId4" Type="http://schemas.openxmlformats.org/officeDocument/2006/relationships/image" Target="../media/image129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3" Type="http://schemas.openxmlformats.org/officeDocument/2006/relationships/image" Target="../media/image134.wmf"/><Relationship Id="rId7" Type="http://schemas.openxmlformats.org/officeDocument/2006/relationships/image" Target="../media/image136.wmf"/><Relationship Id="rId2" Type="http://schemas.openxmlformats.org/officeDocument/2006/relationships/image" Target="../media/image133.wmf"/><Relationship Id="rId1" Type="http://schemas.openxmlformats.org/officeDocument/2006/relationships/image" Target="../media/image132.wmf"/><Relationship Id="rId6" Type="http://schemas.openxmlformats.org/officeDocument/2006/relationships/image" Target="../media/image130.wmf"/><Relationship Id="rId5" Type="http://schemas.openxmlformats.org/officeDocument/2006/relationships/image" Target="../media/image129.wmf"/><Relationship Id="rId4" Type="http://schemas.openxmlformats.org/officeDocument/2006/relationships/image" Target="../media/image135.wmf"/><Relationship Id="rId9" Type="http://schemas.openxmlformats.org/officeDocument/2006/relationships/image" Target="../media/image138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image" Target="../media/image27.wmf"/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12" Type="http://schemas.openxmlformats.org/officeDocument/2006/relationships/image" Target="../media/image26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11" Type="http://schemas.openxmlformats.org/officeDocument/2006/relationships/image" Target="../media/image25.wmf"/><Relationship Id="rId5" Type="http://schemas.openxmlformats.org/officeDocument/2006/relationships/image" Target="../media/image19.wmf"/><Relationship Id="rId10" Type="http://schemas.openxmlformats.org/officeDocument/2006/relationships/image" Target="../media/image24.wmf"/><Relationship Id="rId4" Type="http://schemas.openxmlformats.org/officeDocument/2006/relationships/image" Target="../media/image18.wmf"/><Relationship Id="rId9" Type="http://schemas.openxmlformats.org/officeDocument/2006/relationships/image" Target="../media/image23.wmf"/><Relationship Id="rId14" Type="http://schemas.openxmlformats.org/officeDocument/2006/relationships/image" Target="../media/image28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3" Type="http://schemas.openxmlformats.org/officeDocument/2006/relationships/image" Target="../media/image135.wmf"/><Relationship Id="rId7" Type="http://schemas.openxmlformats.org/officeDocument/2006/relationships/image" Target="../media/image139.wmf"/><Relationship Id="rId2" Type="http://schemas.openxmlformats.org/officeDocument/2006/relationships/image" Target="../media/image134.wmf"/><Relationship Id="rId1" Type="http://schemas.openxmlformats.org/officeDocument/2006/relationships/image" Target="../media/image133.wmf"/><Relationship Id="rId6" Type="http://schemas.openxmlformats.org/officeDocument/2006/relationships/image" Target="../media/image136.wmf"/><Relationship Id="rId5" Type="http://schemas.openxmlformats.org/officeDocument/2006/relationships/image" Target="../media/image130.wmf"/><Relationship Id="rId4" Type="http://schemas.openxmlformats.org/officeDocument/2006/relationships/image" Target="../media/image129.wmf"/><Relationship Id="rId9" Type="http://schemas.openxmlformats.org/officeDocument/2006/relationships/image" Target="../media/image141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wmf"/><Relationship Id="rId1" Type="http://schemas.openxmlformats.org/officeDocument/2006/relationships/image" Target="../media/image148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wmf"/><Relationship Id="rId3" Type="http://schemas.openxmlformats.org/officeDocument/2006/relationships/image" Target="../media/image155.wmf"/><Relationship Id="rId7" Type="http://schemas.openxmlformats.org/officeDocument/2006/relationships/image" Target="../media/image159.wmf"/><Relationship Id="rId2" Type="http://schemas.openxmlformats.org/officeDocument/2006/relationships/image" Target="../media/image154.wmf"/><Relationship Id="rId1" Type="http://schemas.openxmlformats.org/officeDocument/2006/relationships/image" Target="../media/image153.wmf"/><Relationship Id="rId6" Type="http://schemas.openxmlformats.org/officeDocument/2006/relationships/image" Target="../media/image158.wmf"/><Relationship Id="rId5" Type="http://schemas.openxmlformats.org/officeDocument/2006/relationships/image" Target="../media/image157.wmf"/><Relationship Id="rId10" Type="http://schemas.openxmlformats.org/officeDocument/2006/relationships/image" Target="../media/image162.wmf"/><Relationship Id="rId4" Type="http://schemas.openxmlformats.org/officeDocument/2006/relationships/image" Target="../media/image156.wmf"/><Relationship Id="rId9" Type="http://schemas.openxmlformats.org/officeDocument/2006/relationships/image" Target="../media/image161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wmf"/><Relationship Id="rId13" Type="http://schemas.openxmlformats.org/officeDocument/2006/relationships/image" Target="../media/image170.wmf"/><Relationship Id="rId3" Type="http://schemas.openxmlformats.org/officeDocument/2006/relationships/image" Target="../media/image156.wmf"/><Relationship Id="rId7" Type="http://schemas.openxmlformats.org/officeDocument/2006/relationships/image" Target="../media/image164.wmf"/><Relationship Id="rId12" Type="http://schemas.openxmlformats.org/officeDocument/2006/relationships/image" Target="../media/image169.wmf"/><Relationship Id="rId2" Type="http://schemas.openxmlformats.org/officeDocument/2006/relationships/image" Target="../media/image155.wmf"/><Relationship Id="rId1" Type="http://schemas.openxmlformats.org/officeDocument/2006/relationships/image" Target="../media/image154.wmf"/><Relationship Id="rId6" Type="http://schemas.openxmlformats.org/officeDocument/2006/relationships/image" Target="../media/image163.wmf"/><Relationship Id="rId11" Type="http://schemas.openxmlformats.org/officeDocument/2006/relationships/image" Target="../media/image168.wmf"/><Relationship Id="rId5" Type="http://schemas.openxmlformats.org/officeDocument/2006/relationships/image" Target="../media/image158.wmf"/><Relationship Id="rId10" Type="http://schemas.openxmlformats.org/officeDocument/2006/relationships/image" Target="../media/image167.wmf"/><Relationship Id="rId4" Type="http://schemas.openxmlformats.org/officeDocument/2006/relationships/image" Target="../media/image157.wmf"/><Relationship Id="rId9" Type="http://schemas.openxmlformats.org/officeDocument/2006/relationships/image" Target="../media/image166.wmf"/><Relationship Id="rId14" Type="http://schemas.openxmlformats.org/officeDocument/2006/relationships/image" Target="../media/image171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wmf"/><Relationship Id="rId3" Type="http://schemas.openxmlformats.org/officeDocument/2006/relationships/image" Target="../media/image154.wmf"/><Relationship Id="rId7" Type="http://schemas.openxmlformats.org/officeDocument/2006/relationships/image" Target="../media/image158.wmf"/><Relationship Id="rId2" Type="http://schemas.openxmlformats.org/officeDocument/2006/relationships/image" Target="../media/image153.wmf"/><Relationship Id="rId1" Type="http://schemas.openxmlformats.org/officeDocument/2006/relationships/image" Target="../media/image173.wmf"/><Relationship Id="rId6" Type="http://schemas.openxmlformats.org/officeDocument/2006/relationships/image" Target="../media/image157.wmf"/><Relationship Id="rId5" Type="http://schemas.openxmlformats.org/officeDocument/2006/relationships/image" Target="../media/image156.wmf"/><Relationship Id="rId4" Type="http://schemas.openxmlformats.org/officeDocument/2006/relationships/image" Target="../media/image155.wmf"/><Relationship Id="rId9" Type="http://schemas.openxmlformats.org/officeDocument/2006/relationships/image" Target="../media/image162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wmf"/><Relationship Id="rId13" Type="http://schemas.openxmlformats.org/officeDocument/2006/relationships/image" Target="../media/image183.wmf"/><Relationship Id="rId3" Type="http://schemas.openxmlformats.org/officeDocument/2006/relationships/image" Target="../media/image174.wmf"/><Relationship Id="rId7" Type="http://schemas.openxmlformats.org/officeDocument/2006/relationships/image" Target="../media/image177.wmf"/><Relationship Id="rId12" Type="http://schemas.openxmlformats.org/officeDocument/2006/relationships/image" Target="../media/image182.wmf"/><Relationship Id="rId2" Type="http://schemas.openxmlformats.org/officeDocument/2006/relationships/image" Target="../media/image155.wmf"/><Relationship Id="rId1" Type="http://schemas.openxmlformats.org/officeDocument/2006/relationships/image" Target="../media/image154.wmf"/><Relationship Id="rId6" Type="http://schemas.openxmlformats.org/officeDocument/2006/relationships/image" Target="../media/image153.wmf"/><Relationship Id="rId11" Type="http://schemas.openxmlformats.org/officeDocument/2006/relationships/image" Target="../media/image181.wmf"/><Relationship Id="rId5" Type="http://schemas.openxmlformats.org/officeDocument/2006/relationships/image" Target="../media/image176.wmf"/><Relationship Id="rId10" Type="http://schemas.openxmlformats.org/officeDocument/2006/relationships/image" Target="../media/image180.wmf"/><Relationship Id="rId4" Type="http://schemas.openxmlformats.org/officeDocument/2006/relationships/image" Target="../media/image175.wmf"/><Relationship Id="rId9" Type="http://schemas.openxmlformats.org/officeDocument/2006/relationships/image" Target="../media/image179.wmf"/><Relationship Id="rId14" Type="http://schemas.openxmlformats.org/officeDocument/2006/relationships/image" Target="../media/image184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wmf"/><Relationship Id="rId3" Type="http://schemas.openxmlformats.org/officeDocument/2006/relationships/image" Target="../media/image155.wmf"/><Relationship Id="rId7" Type="http://schemas.openxmlformats.org/officeDocument/2006/relationships/image" Target="../media/image179.wmf"/><Relationship Id="rId2" Type="http://schemas.openxmlformats.org/officeDocument/2006/relationships/image" Target="../media/image154.wmf"/><Relationship Id="rId1" Type="http://schemas.openxmlformats.org/officeDocument/2006/relationships/image" Target="../media/image185.wmf"/><Relationship Id="rId6" Type="http://schemas.openxmlformats.org/officeDocument/2006/relationships/image" Target="../media/image176.wmf"/><Relationship Id="rId11" Type="http://schemas.openxmlformats.org/officeDocument/2006/relationships/image" Target="../media/image153.wmf"/><Relationship Id="rId5" Type="http://schemas.openxmlformats.org/officeDocument/2006/relationships/image" Target="../media/image175.wmf"/><Relationship Id="rId10" Type="http://schemas.openxmlformats.org/officeDocument/2006/relationships/image" Target="../media/image186.wmf"/><Relationship Id="rId4" Type="http://schemas.openxmlformats.org/officeDocument/2006/relationships/image" Target="../media/image174.wmf"/><Relationship Id="rId9" Type="http://schemas.openxmlformats.org/officeDocument/2006/relationships/image" Target="../media/image181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wmf"/><Relationship Id="rId1" Type="http://schemas.openxmlformats.org/officeDocument/2006/relationships/image" Target="../media/image192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image" Target="../media/image31.wmf"/><Relationship Id="rId7" Type="http://schemas.openxmlformats.org/officeDocument/2006/relationships/image" Target="../media/image35.wmf"/><Relationship Id="rId12" Type="http://schemas.openxmlformats.org/officeDocument/2006/relationships/image" Target="../media/image40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11" Type="http://schemas.openxmlformats.org/officeDocument/2006/relationships/image" Target="../media/image39.wmf"/><Relationship Id="rId5" Type="http://schemas.openxmlformats.org/officeDocument/2006/relationships/image" Target="../media/image33.wmf"/><Relationship Id="rId10" Type="http://schemas.openxmlformats.org/officeDocument/2006/relationships/image" Target="../media/image38.wmf"/><Relationship Id="rId4" Type="http://schemas.openxmlformats.org/officeDocument/2006/relationships/image" Target="../media/image32.wmf"/><Relationship Id="rId9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4" Type="http://schemas.openxmlformats.org/officeDocument/2006/relationships/image" Target="../media/image5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5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5304" cy="3545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797022" y="0"/>
            <a:ext cx="4435304" cy="3545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29789-CA12-4D5E-ADB1-6C131F24FDC8}" type="datetimeFigureOut">
              <a:rPr lang="zh-CN" altLang="en-US" smtClean="0"/>
              <a:pPr/>
              <a:t>2019/4/9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6743619"/>
            <a:ext cx="4435304" cy="35458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797022" y="6743619"/>
            <a:ext cx="4435304" cy="35458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1A727-26CC-4524-B3C1-E44924941EF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5304" cy="35458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22" y="0"/>
            <a:ext cx="4435304" cy="35458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AEF96422-B918-4D36-B92C-70C00177030E}" type="datetimeFigureOut">
              <a:rPr lang="zh-CN" altLang="en-US"/>
              <a:pPr>
                <a:defRPr/>
              </a:pPr>
              <a:t>2019/4/9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343275" y="533400"/>
            <a:ext cx="3548063" cy="2660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005" y="3371809"/>
            <a:ext cx="8188606" cy="3194520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6743619"/>
            <a:ext cx="4435304" cy="354580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22" y="6743619"/>
            <a:ext cx="4435304" cy="354580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16CE431-14BB-4553-8446-E83E71067FD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9396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62F2424-2200-402E-882C-C8EE1E4DECA8}" type="slidenum">
              <a:rPr lang="zh-CN" altLang="en-US" smtClean="0"/>
              <a:pPr>
                <a:defRPr/>
              </a:pPr>
              <a:t>1</a:t>
            </a:fld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A2969A-25B3-401D-A4EE-D716337F5C66}" type="datetime1">
              <a:rPr lang="zh-CN" altLang="en-US"/>
              <a:pPr>
                <a:defRPr/>
              </a:pPr>
              <a:t>2019/4/9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Copyright by Li Xinliang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B43859-8AC5-435F-9727-7E5B0B3F1E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534B67-8538-4146-AEF7-CEF99235D62D}" type="datetime1">
              <a:rPr lang="zh-CN" altLang="en-US"/>
              <a:pPr>
                <a:defRPr/>
              </a:pPr>
              <a:t>2019/4/9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Copyright by Li Xinliang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1E4FDE-D2A7-4CA6-84A8-E297B442C59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A8E851-D762-4B5C-BFAA-DBCEBCB66D2C}" type="datetime1">
              <a:rPr lang="zh-CN" altLang="en-US"/>
              <a:pPr>
                <a:defRPr/>
              </a:pPr>
              <a:t>2019/4/9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Copyright by Li Xinliang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72118C-A92A-4F1E-94AE-C6C594A466E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069C31-FB43-481F-B058-344017344EF5}" type="datetime1">
              <a:rPr lang="zh-CN" altLang="en-US"/>
              <a:pPr>
                <a:defRPr/>
              </a:pPr>
              <a:t>2019/4/9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Copyright by Li Xinliang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8866C3-4E17-4C49-B853-C5F6D45903A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8E78B-5CAF-4D01-B5FB-FE6C015BC0FB}" type="datetime1">
              <a:rPr lang="zh-CN" altLang="en-US"/>
              <a:pPr>
                <a:defRPr/>
              </a:pPr>
              <a:t>2019/4/9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Copyright by Li Xinliang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2BCCF-7A86-4346-B8B3-C64B7094B6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537CCB-1F42-4AF8-9323-5CE23457432E}" type="datetime1">
              <a:rPr lang="zh-CN" altLang="en-US"/>
              <a:pPr>
                <a:defRPr/>
              </a:pPr>
              <a:t>2019/4/9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Copyright by Li Xinliang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EF014E-7676-448D-8852-5945A2BAF90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27F02A-80F2-42E3-9066-A6002A735102}" type="datetime1">
              <a:rPr lang="zh-CN" altLang="en-US"/>
              <a:pPr>
                <a:defRPr/>
              </a:pPr>
              <a:t>2019/4/9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Copyright by Li Xinliang</a:t>
            </a: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33855A-617C-417C-B06F-721D7C78B34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0621F-A39F-4010-A4B2-73B67EC6493E}" type="datetime1">
              <a:rPr lang="zh-CN" altLang="en-US"/>
              <a:pPr>
                <a:defRPr/>
              </a:pPr>
              <a:t>2019/4/9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Copyright by Li Xinliang</a:t>
            </a: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82E24B-E89D-4631-8169-2828FC7694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500063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C681DE-FAAA-40D2-BE34-4B8E6C30C95E}" type="datetime1">
              <a:rPr lang="zh-CN" altLang="en-US"/>
              <a:pPr>
                <a:defRPr/>
              </a:pPr>
              <a:t>2019/4/9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43250" y="6492875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Copyright by Li Xinliang</a:t>
            </a: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58000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2054F8-1DE3-4FAF-A1A7-F6755BF8B53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FA0457-0905-4548-8D90-1788CF4EF3F1}" type="datetime1">
              <a:rPr lang="zh-CN" altLang="en-US"/>
              <a:pPr>
                <a:defRPr/>
              </a:pPr>
              <a:t>2019/4/9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Copyright by Li Xinliang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09EEE6-B6A3-4229-A7D9-D98378F0DA1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87057-6B79-4843-9E20-D6EDAB89151A}" type="datetime1">
              <a:rPr lang="zh-CN" altLang="en-US"/>
              <a:pPr>
                <a:defRPr/>
              </a:pPr>
              <a:t>2019/4/9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Copyright by Li Xinliang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4E7A9-C1D2-4963-816A-A49C8A90A2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686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128F54B-7CFD-4BED-89CE-F3BAFEF44ABB}" type="datetime1">
              <a:rPr lang="zh-CN" altLang="en-US"/>
              <a:pPr>
                <a:defRPr/>
              </a:pPr>
              <a:t>2019/4/9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Copyright by Li Xinliang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C2A0C58-6202-4612-B55F-39AF7D42B5B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95" r:id="rId1"/>
    <p:sldLayoutId id="2147484696" r:id="rId2"/>
    <p:sldLayoutId id="2147484697" r:id="rId3"/>
    <p:sldLayoutId id="2147484698" r:id="rId4"/>
    <p:sldLayoutId id="2147484699" r:id="rId5"/>
    <p:sldLayoutId id="2147484700" r:id="rId6"/>
    <p:sldLayoutId id="2147484705" r:id="rId7"/>
    <p:sldLayoutId id="2147484701" r:id="rId8"/>
    <p:sldLayoutId id="2147484702" r:id="rId9"/>
    <p:sldLayoutId id="2147484703" r:id="rId10"/>
    <p:sldLayoutId id="2147484704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an.baidu.com/s/1slfC5Y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59.bin"/><Relationship Id="rId5" Type="http://schemas.openxmlformats.org/officeDocument/2006/relationships/oleObject" Target="../embeddings/oleObject58.bin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image" Target="../media/image59.png"/><Relationship Id="rId7" Type="http://schemas.openxmlformats.org/officeDocument/2006/relationships/oleObject" Target="../embeddings/oleObject6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62.bin"/><Relationship Id="rId5" Type="http://schemas.openxmlformats.org/officeDocument/2006/relationships/oleObject" Target="../embeddings/oleObject61.bin"/><Relationship Id="rId4" Type="http://schemas.openxmlformats.org/officeDocument/2006/relationships/oleObject" Target="../embeddings/oleObject60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3" Type="http://schemas.openxmlformats.org/officeDocument/2006/relationships/oleObject" Target="../embeddings/oleObject65.bin"/><Relationship Id="rId7" Type="http://schemas.openxmlformats.org/officeDocument/2006/relationships/oleObject" Target="../embeddings/oleObject6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67.bin"/><Relationship Id="rId5" Type="http://schemas.openxmlformats.org/officeDocument/2006/relationships/image" Target="../media/image59.png"/><Relationship Id="rId10" Type="http://schemas.openxmlformats.org/officeDocument/2006/relationships/oleObject" Target="../embeddings/oleObject71.bin"/><Relationship Id="rId4" Type="http://schemas.openxmlformats.org/officeDocument/2006/relationships/oleObject" Target="../embeddings/oleObject66.bin"/><Relationship Id="rId9" Type="http://schemas.openxmlformats.org/officeDocument/2006/relationships/oleObject" Target="../embeddings/oleObject70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3" Type="http://schemas.openxmlformats.org/officeDocument/2006/relationships/image" Target="../media/image59.png"/><Relationship Id="rId7" Type="http://schemas.openxmlformats.org/officeDocument/2006/relationships/oleObject" Target="../embeddings/oleObject7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74.bin"/><Relationship Id="rId5" Type="http://schemas.openxmlformats.org/officeDocument/2006/relationships/oleObject" Target="../embeddings/oleObject73.bin"/><Relationship Id="rId10" Type="http://schemas.openxmlformats.org/officeDocument/2006/relationships/oleObject" Target="../embeddings/oleObject78.bin"/><Relationship Id="rId4" Type="http://schemas.openxmlformats.org/officeDocument/2006/relationships/oleObject" Target="../embeddings/oleObject72.bin"/><Relationship Id="rId9" Type="http://schemas.openxmlformats.org/officeDocument/2006/relationships/oleObject" Target="../embeddings/oleObject77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13" Type="http://schemas.openxmlformats.org/officeDocument/2006/relationships/oleObject" Target="../embeddings/oleObject89.bin"/><Relationship Id="rId18" Type="http://schemas.openxmlformats.org/officeDocument/2006/relationships/oleObject" Target="../embeddings/oleObject94.bin"/><Relationship Id="rId3" Type="http://schemas.openxmlformats.org/officeDocument/2006/relationships/oleObject" Target="../embeddings/oleObject79.bin"/><Relationship Id="rId7" Type="http://schemas.openxmlformats.org/officeDocument/2006/relationships/oleObject" Target="../embeddings/oleObject83.bin"/><Relationship Id="rId12" Type="http://schemas.openxmlformats.org/officeDocument/2006/relationships/oleObject" Target="../embeddings/oleObject88.bin"/><Relationship Id="rId17" Type="http://schemas.openxmlformats.org/officeDocument/2006/relationships/oleObject" Target="../embeddings/oleObject93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92.bin"/><Relationship Id="rId20" Type="http://schemas.openxmlformats.org/officeDocument/2006/relationships/oleObject" Target="../embeddings/oleObject96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82.bin"/><Relationship Id="rId11" Type="http://schemas.openxmlformats.org/officeDocument/2006/relationships/oleObject" Target="../embeddings/oleObject87.bin"/><Relationship Id="rId5" Type="http://schemas.openxmlformats.org/officeDocument/2006/relationships/oleObject" Target="../embeddings/oleObject81.bin"/><Relationship Id="rId15" Type="http://schemas.openxmlformats.org/officeDocument/2006/relationships/oleObject" Target="../embeddings/oleObject91.bin"/><Relationship Id="rId10" Type="http://schemas.openxmlformats.org/officeDocument/2006/relationships/oleObject" Target="../embeddings/oleObject86.bin"/><Relationship Id="rId19" Type="http://schemas.openxmlformats.org/officeDocument/2006/relationships/oleObject" Target="../embeddings/oleObject95.bin"/><Relationship Id="rId4" Type="http://schemas.openxmlformats.org/officeDocument/2006/relationships/oleObject" Target="../embeddings/oleObject80.bin"/><Relationship Id="rId9" Type="http://schemas.openxmlformats.org/officeDocument/2006/relationships/oleObject" Target="../embeddings/oleObject85.bin"/><Relationship Id="rId14" Type="http://schemas.openxmlformats.org/officeDocument/2006/relationships/oleObject" Target="../embeddings/oleObject90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10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99.bin"/><Relationship Id="rId5" Type="http://schemas.openxmlformats.org/officeDocument/2006/relationships/image" Target="../media/image96.png"/><Relationship Id="rId4" Type="http://schemas.openxmlformats.org/officeDocument/2006/relationships/oleObject" Target="../embeddings/oleObject98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3" Type="http://schemas.openxmlformats.org/officeDocument/2006/relationships/image" Target="../media/image59.png"/><Relationship Id="rId7" Type="http://schemas.openxmlformats.org/officeDocument/2006/relationships/oleObject" Target="../embeddings/oleObject10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03.bin"/><Relationship Id="rId5" Type="http://schemas.openxmlformats.org/officeDocument/2006/relationships/oleObject" Target="../embeddings/oleObject102.bin"/><Relationship Id="rId10" Type="http://schemas.openxmlformats.org/officeDocument/2006/relationships/oleObject" Target="../embeddings/oleObject107.bin"/><Relationship Id="rId4" Type="http://schemas.openxmlformats.org/officeDocument/2006/relationships/oleObject" Target="../embeddings/oleObject101.bin"/><Relationship Id="rId9" Type="http://schemas.openxmlformats.org/officeDocument/2006/relationships/oleObject" Target="../embeddings/oleObject106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2.bin"/><Relationship Id="rId13" Type="http://schemas.openxmlformats.org/officeDocument/2006/relationships/oleObject" Target="../embeddings/oleObject117.bin"/><Relationship Id="rId3" Type="http://schemas.openxmlformats.org/officeDocument/2006/relationships/image" Target="../media/image59.png"/><Relationship Id="rId7" Type="http://schemas.openxmlformats.org/officeDocument/2006/relationships/oleObject" Target="../embeddings/oleObject111.bin"/><Relationship Id="rId12" Type="http://schemas.openxmlformats.org/officeDocument/2006/relationships/oleObject" Target="../embeddings/oleObject116.bin"/><Relationship Id="rId17" Type="http://schemas.openxmlformats.org/officeDocument/2006/relationships/oleObject" Target="../embeddings/oleObject121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20.bin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10.bin"/><Relationship Id="rId11" Type="http://schemas.openxmlformats.org/officeDocument/2006/relationships/oleObject" Target="../embeddings/oleObject115.bin"/><Relationship Id="rId5" Type="http://schemas.openxmlformats.org/officeDocument/2006/relationships/oleObject" Target="../embeddings/oleObject109.bin"/><Relationship Id="rId15" Type="http://schemas.openxmlformats.org/officeDocument/2006/relationships/oleObject" Target="../embeddings/oleObject119.bin"/><Relationship Id="rId10" Type="http://schemas.openxmlformats.org/officeDocument/2006/relationships/oleObject" Target="../embeddings/oleObject114.bin"/><Relationship Id="rId4" Type="http://schemas.openxmlformats.org/officeDocument/2006/relationships/oleObject" Target="../embeddings/oleObject108.bin"/><Relationship Id="rId9" Type="http://schemas.openxmlformats.org/officeDocument/2006/relationships/oleObject" Target="../embeddings/oleObject113.bin"/><Relationship Id="rId14" Type="http://schemas.openxmlformats.org/officeDocument/2006/relationships/oleObject" Target="../embeddings/oleObject118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6.bin"/><Relationship Id="rId3" Type="http://schemas.openxmlformats.org/officeDocument/2006/relationships/oleObject" Target="../embeddings/oleObject122.bin"/><Relationship Id="rId7" Type="http://schemas.openxmlformats.org/officeDocument/2006/relationships/oleObject" Target="../embeddings/oleObject1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24.bin"/><Relationship Id="rId5" Type="http://schemas.openxmlformats.org/officeDocument/2006/relationships/oleObject" Target="../embeddings/oleObject123.bin"/><Relationship Id="rId4" Type="http://schemas.openxmlformats.org/officeDocument/2006/relationships/image" Target="../media/image115.png"/><Relationship Id="rId9" Type="http://schemas.openxmlformats.org/officeDocument/2006/relationships/oleObject" Target="../embeddings/oleObject127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3.bin"/><Relationship Id="rId13" Type="http://schemas.openxmlformats.org/officeDocument/2006/relationships/image" Target="../media/image125.png"/><Relationship Id="rId3" Type="http://schemas.openxmlformats.org/officeDocument/2006/relationships/oleObject" Target="../embeddings/oleObject128.bin"/><Relationship Id="rId7" Type="http://schemas.openxmlformats.org/officeDocument/2006/relationships/oleObject" Target="../embeddings/oleObject132.bin"/><Relationship Id="rId12" Type="http://schemas.openxmlformats.org/officeDocument/2006/relationships/oleObject" Target="../embeddings/oleObject13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31.bin"/><Relationship Id="rId11" Type="http://schemas.openxmlformats.org/officeDocument/2006/relationships/oleObject" Target="../embeddings/oleObject136.bin"/><Relationship Id="rId5" Type="http://schemas.openxmlformats.org/officeDocument/2006/relationships/oleObject" Target="../embeddings/oleObject130.bin"/><Relationship Id="rId10" Type="http://schemas.openxmlformats.org/officeDocument/2006/relationships/oleObject" Target="../embeddings/oleObject135.bin"/><Relationship Id="rId4" Type="http://schemas.openxmlformats.org/officeDocument/2006/relationships/oleObject" Target="../embeddings/oleObject129.bin"/><Relationship Id="rId9" Type="http://schemas.openxmlformats.org/officeDocument/2006/relationships/oleObject" Target="../embeddings/oleObject134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oleObject" Target="../embeddings/oleObject10.bin"/><Relationship Id="rId18" Type="http://schemas.openxmlformats.org/officeDocument/2006/relationships/oleObject" Target="../embeddings/oleObject15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9.bin"/><Relationship Id="rId17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3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12.bin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6.bin"/><Relationship Id="rId14" Type="http://schemas.openxmlformats.org/officeDocument/2006/relationships/oleObject" Target="../embeddings/oleObject11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2.bin"/><Relationship Id="rId3" Type="http://schemas.openxmlformats.org/officeDocument/2006/relationships/oleObject" Target="../embeddings/oleObject138.bin"/><Relationship Id="rId7" Type="http://schemas.openxmlformats.org/officeDocument/2006/relationships/oleObject" Target="../embeddings/oleObject14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31.png"/><Relationship Id="rId5" Type="http://schemas.openxmlformats.org/officeDocument/2006/relationships/oleObject" Target="../embeddings/oleObject140.bin"/><Relationship Id="rId4" Type="http://schemas.openxmlformats.org/officeDocument/2006/relationships/oleObject" Target="../embeddings/oleObject139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8.bin"/><Relationship Id="rId3" Type="http://schemas.openxmlformats.org/officeDocument/2006/relationships/oleObject" Target="../embeddings/oleObject143.bin"/><Relationship Id="rId7" Type="http://schemas.openxmlformats.org/officeDocument/2006/relationships/oleObject" Target="../embeddings/oleObject14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46.bin"/><Relationship Id="rId11" Type="http://schemas.openxmlformats.org/officeDocument/2006/relationships/oleObject" Target="../embeddings/oleObject151.bin"/><Relationship Id="rId5" Type="http://schemas.openxmlformats.org/officeDocument/2006/relationships/oleObject" Target="../embeddings/oleObject145.bin"/><Relationship Id="rId10" Type="http://schemas.openxmlformats.org/officeDocument/2006/relationships/oleObject" Target="../embeddings/oleObject150.bin"/><Relationship Id="rId4" Type="http://schemas.openxmlformats.org/officeDocument/2006/relationships/oleObject" Target="../embeddings/oleObject144.bin"/><Relationship Id="rId9" Type="http://schemas.openxmlformats.org/officeDocument/2006/relationships/oleObject" Target="../embeddings/oleObject149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7.bin"/><Relationship Id="rId3" Type="http://schemas.openxmlformats.org/officeDocument/2006/relationships/oleObject" Target="../embeddings/oleObject152.bin"/><Relationship Id="rId7" Type="http://schemas.openxmlformats.org/officeDocument/2006/relationships/oleObject" Target="../embeddings/oleObject15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55.bin"/><Relationship Id="rId11" Type="http://schemas.openxmlformats.org/officeDocument/2006/relationships/oleObject" Target="../embeddings/oleObject160.bin"/><Relationship Id="rId5" Type="http://schemas.openxmlformats.org/officeDocument/2006/relationships/oleObject" Target="../embeddings/oleObject154.bin"/><Relationship Id="rId10" Type="http://schemas.openxmlformats.org/officeDocument/2006/relationships/oleObject" Target="../embeddings/oleObject159.bin"/><Relationship Id="rId4" Type="http://schemas.openxmlformats.org/officeDocument/2006/relationships/oleObject" Target="../embeddings/oleObject153.bin"/><Relationship Id="rId9" Type="http://schemas.openxmlformats.org/officeDocument/2006/relationships/oleObject" Target="../embeddings/oleObject158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5" Type="http://schemas.openxmlformats.org/officeDocument/2006/relationships/oleObject" Target="../embeddings/oleObject162.bin"/><Relationship Id="rId4" Type="http://schemas.openxmlformats.org/officeDocument/2006/relationships/image" Target="../media/image1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8.bin"/><Relationship Id="rId3" Type="http://schemas.openxmlformats.org/officeDocument/2006/relationships/oleObject" Target="../embeddings/oleObject163.bin"/><Relationship Id="rId7" Type="http://schemas.openxmlformats.org/officeDocument/2006/relationships/oleObject" Target="../embeddings/oleObject167.bin"/><Relationship Id="rId12" Type="http://schemas.openxmlformats.org/officeDocument/2006/relationships/oleObject" Target="../embeddings/oleObject17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66.bin"/><Relationship Id="rId11" Type="http://schemas.openxmlformats.org/officeDocument/2006/relationships/oleObject" Target="../embeddings/oleObject171.bin"/><Relationship Id="rId5" Type="http://schemas.openxmlformats.org/officeDocument/2006/relationships/oleObject" Target="../embeddings/oleObject165.bin"/><Relationship Id="rId10" Type="http://schemas.openxmlformats.org/officeDocument/2006/relationships/oleObject" Target="../embeddings/oleObject170.bin"/><Relationship Id="rId4" Type="http://schemas.openxmlformats.org/officeDocument/2006/relationships/oleObject" Target="../embeddings/oleObject164.bin"/><Relationship Id="rId9" Type="http://schemas.openxmlformats.org/officeDocument/2006/relationships/oleObject" Target="../embeddings/oleObject169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8.bin"/><Relationship Id="rId13" Type="http://schemas.openxmlformats.org/officeDocument/2006/relationships/oleObject" Target="../embeddings/oleObject183.bin"/><Relationship Id="rId3" Type="http://schemas.openxmlformats.org/officeDocument/2006/relationships/oleObject" Target="../embeddings/oleObject173.bin"/><Relationship Id="rId7" Type="http://schemas.openxmlformats.org/officeDocument/2006/relationships/oleObject" Target="../embeddings/oleObject177.bin"/><Relationship Id="rId12" Type="http://schemas.openxmlformats.org/officeDocument/2006/relationships/oleObject" Target="../embeddings/oleObject182.bin"/><Relationship Id="rId17" Type="http://schemas.openxmlformats.org/officeDocument/2006/relationships/image" Target="../media/image172.png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86.bin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76.bin"/><Relationship Id="rId11" Type="http://schemas.openxmlformats.org/officeDocument/2006/relationships/oleObject" Target="../embeddings/oleObject181.bin"/><Relationship Id="rId5" Type="http://schemas.openxmlformats.org/officeDocument/2006/relationships/oleObject" Target="../embeddings/oleObject175.bin"/><Relationship Id="rId15" Type="http://schemas.openxmlformats.org/officeDocument/2006/relationships/oleObject" Target="../embeddings/oleObject185.bin"/><Relationship Id="rId10" Type="http://schemas.openxmlformats.org/officeDocument/2006/relationships/oleObject" Target="../embeddings/oleObject180.bin"/><Relationship Id="rId4" Type="http://schemas.openxmlformats.org/officeDocument/2006/relationships/oleObject" Target="../embeddings/oleObject174.bin"/><Relationship Id="rId9" Type="http://schemas.openxmlformats.org/officeDocument/2006/relationships/oleObject" Target="../embeddings/oleObject179.bin"/><Relationship Id="rId14" Type="http://schemas.openxmlformats.org/officeDocument/2006/relationships/oleObject" Target="../embeddings/oleObject184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oleObject" Target="../embeddings/oleObject26.bin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20.bin"/><Relationship Id="rId12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9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9.bin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8.bin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17.bin"/><Relationship Id="rId9" Type="http://schemas.openxmlformats.org/officeDocument/2006/relationships/oleObject" Target="../embeddings/oleObject22.bin"/><Relationship Id="rId14" Type="http://schemas.openxmlformats.org/officeDocument/2006/relationships/oleObject" Target="../embeddings/oleObject27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2.bin"/><Relationship Id="rId3" Type="http://schemas.openxmlformats.org/officeDocument/2006/relationships/oleObject" Target="../embeddings/oleObject187.bin"/><Relationship Id="rId7" Type="http://schemas.openxmlformats.org/officeDocument/2006/relationships/oleObject" Target="../embeddings/oleObject19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190.bin"/><Relationship Id="rId11" Type="http://schemas.openxmlformats.org/officeDocument/2006/relationships/oleObject" Target="../embeddings/oleObject195.bin"/><Relationship Id="rId5" Type="http://schemas.openxmlformats.org/officeDocument/2006/relationships/oleObject" Target="../embeddings/oleObject189.bin"/><Relationship Id="rId10" Type="http://schemas.openxmlformats.org/officeDocument/2006/relationships/oleObject" Target="../embeddings/oleObject194.bin"/><Relationship Id="rId4" Type="http://schemas.openxmlformats.org/officeDocument/2006/relationships/oleObject" Target="../embeddings/oleObject188.bin"/><Relationship Id="rId9" Type="http://schemas.openxmlformats.org/officeDocument/2006/relationships/oleObject" Target="../embeddings/oleObject193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1.bin"/><Relationship Id="rId13" Type="http://schemas.openxmlformats.org/officeDocument/2006/relationships/oleObject" Target="../embeddings/oleObject206.bin"/><Relationship Id="rId3" Type="http://schemas.openxmlformats.org/officeDocument/2006/relationships/oleObject" Target="../embeddings/oleObject196.bin"/><Relationship Id="rId7" Type="http://schemas.openxmlformats.org/officeDocument/2006/relationships/oleObject" Target="../embeddings/oleObject200.bin"/><Relationship Id="rId12" Type="http://schemas.openxmlformats.org/officeDocument/2006/relationships/oleObject" Target="../embeddings/oleObject205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09.bin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199.bin"/><Relationship Id="rId11" Type="http://schemas.openxmlformats.org/officeDocument/2006/relationships/oleObject" Target="../embeddings/oleObject204.bin"/><Relationship Id="rId5" Type="http://schemas.openxmlformats.org/officeDocument/2006/relationships/oleObject" Target="../embeddings/oleObject198.bin"/><Relationship Id="rId15" Type="http://schemas.openxmlformats.org/officeDocument/2006/relationships/oleObject" Target="../embeddings/oleObject208.bin"/><Relationship Id="rId10" Type="http://schemas.openxmlformats.org/officeDocument/2006/relationships/oleObject" Target="../embeddings/oleObject203.bin"/><Relationship Id="rId4" Type="http://schemas.openxmlformats.org/officeDocument/2006/relationships/oleObject" Target="../embeddings/oleObject197.bin"/><Relationship Id="rId9" Type="http://schemas.openxmlformats.org/officeDocument/2006/relationships/oleObject" Target="../embeddings/oleObject202.bin"/><Relationship Id="rId14" Type="http://schemas.openxmlformats.org/officeDocument/2006/relationships/oleObject" Target="../embeddings/oleObject207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5.bin"/><Relationship Id="rId13" Type="http://schemas.openxmlformats.org/officeDocument/2006/relationships/oleObject" Target="../embeddings/oleObject220.bin"/><Relationship Id="rId3" Type="http://schemas.openxmlformats.org/officeDocument/2006/relationships/oleObject" Target="../embeddings/oleObject210.bin"/><Relationship Id="rId7" Type="http://schemas.openxmlformats.org/officeDocument/2006/relationships/oleObject" Target="../embeddings/oleObject214.bin"/><Relationship Id="rId12" Type="http://schemas.openxmlformats.org/officeDocument/2006/relationships/oleObject" Target="../embeddings/oleObject2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13.bin"/><Relationship Id="rId11" Type="http://schemas.openxmlformats.org/officeDocument/2006/relationships/oleObject" Target="../embeddings/oleObject218.bin"/><Relationship Id="rId5" Type="http://schemas.openxmlformats.org/officeDocument/2006/relationships/oleObject" Target="../embeddings/oleObject212.bin"/><Relationship Id="rId10" Type="http://schemas.openxmlformats.org/officeDocument/2006/relationships/oleObject" Target="../embeddings/oleObject217.bin"/><Relationship Id="rId4" Type="http://schemas.openxmlformats.org/officeDocument/2006/relationships/oleObject" Target="../embeddings/oleObject211.bin"/><Relationship Id="rId9" Type="http://schemas.openxmlformats.org/officeDocument/2006/relationships/oleObject" Target="../embeddings/oleObject21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5" Type="http://schemas.openxmlformats.org/officeDocument/2006/relationships/oleObject" Target="../embeddings/oleObject222.bin"/><Relationship Id="rId4" Type="http://schemas.openxmlformats.org/officeDocument/2006/relationships/oleObject" Target="../embeddings/oleObject221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oleObject" Target="../embeddings/oleObject39.bin"/><Relationship Id="rId3" Type="http://schemas.openxmlformats.org/officeDocument/2006/relationships/image" Target="../media/image41.png"/><Relationship Id="rId7" Type="http://schemas.openxmlformats.org/officeDocument/2006/relationships/oleObject" Target="../embeddings/oleObject33.bin"/><Relationship Id="rId12" Type="http://schemas.openxmlformats.org/officeDocument/2006/relationships/oleObject" Target="../embeddings/oleObject38.bin"/><Relationship Id="rId17" Type="http://schemas.openxmlformats.org/officeDocument/2006/relationships/oleObject" Target="../embeddings/oleObject43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2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2.bin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1.bin"/><Relationship Id="rId15" Type="http://schemas.openxmlformats.org/officeDocument/2006/relationships/oleObject" Target="../embeddings/oleObject41.bin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0.bin"/><Relationship Id="rId9" Type="http://schemas.openxmlformats.org/officeDocument/2006/relationships/oleObject" Target="../embeddings/oleObject35.bin"/><Relationship Id="rId14" Type="http://schemas.openxmlformats.org/officeDocument/2006/relationships/oleObject" Target="../embeddings/oleObject40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6.bin"/><Relationship Id="rId5" Type="http://schemas.openxmlformats.org/officeDocument/2006/relationships/oleObject" Target="../embeddings/oleObject45.bin"/><Relationship Id="rId4" Type="http://schemas.openxmlformats.org/officeDocument/2006/relationships/oleObject" Target="../embeddings/oleObject4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9.bin"/><Relationship Id="rId5" Type="http://schemas.openxmlformats.org/officeDocument/2006/relationships/oleObject" Target="../embeddings/oleObject48.bin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3" Type="http://schemas.openxmlformats.org/officeDocument/2006/relationships/image" Target="../media/image46.png"/><Relationship Id="rId7" Type="http://schemas.openxmlformats.org/officeDocument/2006/relationships/oleObject" Target="../embeddings/oleObject5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52.bin"/><Relationship Id="rId5" Type="http://schemas.openxmlformats.org/officeDocument/2006/relationships/oleObject" Target="../embeddings/oleObject51.bin"/><Relationship Id="rId4" Type="http://schemas.openxmlformats.org/officeDocument/2006/relationships/oleObject" Target="../embeddings/oleObject50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oleObject56.bin"/><Relationship Id="rId4" Type="http://schemas.openxmlformats.org/officeDocument/2006/relationships/oleObject" Target="../embeddings/oleObject5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3074" descr="ppt1 副本 拷贝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5" name="TextBox 3"/>
          <p:cNvSpPr txBox="1">
            <a:spLocks noChangeArrowheads="1"/>
          </p:cNvSpPr>
          <p:nvPr/>
        </p:nvSpPr>
        <p:spPr bwMode="auto">
          <a:xfrm>
            <a:off x="142875" y="1428750"/>
            <a:ext cx="8786813" cy="301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>
                <a:latin typeface="Calibri" pitchFamily="34" charset="0"/>
              </a:rPr>
              <a:t>计算流体力学</a:t>
            </a:r>
            <a:r>
              <a:rPr lang="zh-CN" altLang="en-US" b="1" dirty="0" smtClean="0">
                <a:latin typeface="Calibri" pitchFamily="34" charset="0"/>
              </a:rPr>
              <a:t>讲义</a:t>
            </a:r>
            <a:r>
              <a:rPr lang="en-US" altLang="zh-CN" b="1" smtClean="0">
                <a:latin typeface="Calibri" pitchFamily="34" charset="0"/>
              </a:rPr>
              <a:t>2019</a:t>
            </a:r>
            <a:r>
              <a:rPr lang="en-US" altLang="zh-CN" b="1" dirty="0" smtClean="0">
                <a:latin typeface="Calibri" pitchFamily="34" charset="0"/>
              </a:rPr>
              <a:t>	</a:t>
            </a:r>
            <a:endParaRPr lang="en-US" altLang="zh-CN" b="1" dirty="0">
              <a:latin typeface="Calibri" pitchFamily="34" charset="0"/>
            </a:endParaRPr>
          </a:p>
          <a:p>
            <a:endParaRPr lang="en-US" altLang="zh-CN" sz="2800" b="1" dirty="0">
              <a:latin typeface="Calibri" pitchFamily="34" charset="0"/>
            </a:endParaRPr>
          </a:p>
          <a:p>
            <a:pPr algn="ctr"/>
            <a:r>
              <a:rPr lang="en-US" altLang="zh-CN" sz="2800" b="1" dirty="0">
                <a:latin typeface="Calibri" pitchFamily="34" charset="0"/>
              </a:rPr>
              <a:t>   </a:t>
            </a:r>
            <a:r>
              <a:rPr lang="zh-CN" altLang="en-US" sz="3200" b="1" dirty="0" smtClean="0">
                <a:latin typeface="Calibri" pitchFamily="34" charset="0"/>
              </a:rPr>
              <a:t>第七讲  </a:t>
            </a:r>
            <a:r>
              <a:rPr lang="zh-CN" altLang="en-US" sz="3200" b="1" dirty="0">
                <a:latin typeface="Calibri" pitchFamily="34" charset="0"/>
              </a:rPr>
              <a:t>有限体积法（</a:t>
            </a:r>
            <a:r>
              <a:rPr lang="en-US" altLang="zh-CN" sz="3200" b="1" dirty="0">
                <a:latin typeface="Calibri" pitchFamily="34" charset="0"/>
              </a:rPr>
              <a:t>1</a:t>
            </a:r>
            <a:r>
              <a:rPr lang="zh-CN" altLang="en-US" sz="3200" b="1" dirty="0">
                <a:latin typeface="Calibri" pitchFamily="34" charset="0"/>
              </a:rPr>
              <a:t>）</a:t>
            </a:r>
            <a:endParaRPr lang="en-US" altLang="zh-CN" sz="3200" b="1" dirty="0">
              <a:latin typeface="Calibri" pitchFamily="34" charset="0"/>
            </a:endParaRPr>
          </a:p>
          <a:p>
            <a:pPr algn="ctr"/>
            <a:endParaRPr lang="en-US" altLang="zh-CN" sz="4400" dirty="0">
              <a:latin typeface="Calibri" pitchFamily="34" charset="0"/>
            </a:endParaRPr>
          </a:p>
          <a:p>
            <a:pPr algn="ctr"/>
            <a:r>
              <a:rPr lang="zh-CN" altLang="en-US" sz="2000" b="1" dirty="0">
                <a:latin typeface="Calibri" pitchFamily="34" charset="0"/>
              </a:rPr>
              <a:t>李新亮</a:t>
            </a:r>
            <a:endParaRPr lang="en-US" altLang="zh-CN" sz="2000" b="1" dirty="0">
              <a:latin typeface="Calibri" pitchFamily="34" charset="0"/>
            </a:endParaRPr>
          </a:p>
          <a:p>
            <a:pPr algn="ctr"/>
            <a:r>
              <a:rPr lang="en-US" altLang="zh-CN" sz="2000" b="1" dirty="0">
                <a:latin typeface="Calibri" pitchFamily="34" charset="0"/>
              </a:rPr>
              <a:t>lixl@imech.ac.cn </a:t>
            </a:r>
            <a:r>
              <a:rPr lang="zh-CN" altLang="en-US" sz="2000" b="1" dirty="0">
                <a:latin typeface="Calibri" pitchFamily="34" charset="0"/>
              </a:rPr>
              <a:t>；力学所主楼</a:t>
            </a:r>
            <a:r>
              <a:rPr lang="en-US" altLang="zh-CN" sz="2000" b="1" dirty="0" smtClean="0">
                <a:latin typeface="Calibri" pitchFamily="34" charset="0"/>
              </a:rPr>
              <a:t>214</a:t>
            </a:r>
            <a:r>
              <a:rPr lang="zh-CN" altLang="en-US" sz="2000" b="1" dirty="0" smtClean="0">
                <a:latin typeface="Calibri" pitchFamily="34" charset="0"/>
              </a:rPr>
              <a:t>； </a:t>
            </a:r>
            <a:r>
              <a:rPr lang="en-US" altLang="zh-CN" sz="2000" b="1" dirty="0" smtClean="0">
                <a:latin typeface="Calibri" pitchFamily="34" charset="0"/>
              </a:rPr>
              <a:t> </a:t>
            </a:r>
            <a:r>
              <a:rPr lang="en-US" altLang="zh-CN" sz="2000" b="1" dirty="0">
                <a:latin typeface="Calibri" pitchFamily="34" charset="0"/>
              </a:rPr>
              <a:t>82543801 </a:t>
            </a:r>
          </a:p>
          <a:p>
            <a:pPr algn="ctr"/>
            <a:endParaRPr lang="en-US" altLang="zh-CN" sz="2800" b="1" dirty="0">
              <a:latin typeface="Calibri" pitchFamily="34" charset="0"/>
            </a:endParaRPr>
          </a:p>
        </p:txBody>
      </p:sp>
      <p:sp>
        <p:nvSpPr>
          <p:cNvPr id="17412" name="TextBox 4"/>
          <p:cNvSpPr txBox="1">
            <a:spLocks noChangeArrowheads="1"/>
          </p:cNvSpPr>
          <p:nvPr/>
        </p:nvSpPr>
        <p:spPr bwMode="auto">
          <a:xfrm>
            <a:off x="357188" y="4214813"/>
            <a:ext cx="85010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rgbClr val="0000CC"/>
                </a:solidFill>
                <a:latin typeface="+mn-ea"/>
                <a:ea typeface="+mn-ea"/>
              </a:rPr>
              <a:t>知识点：  </a:t>
            </a:r>
            <a:endParaRPr lang="en-US" altLang="zh-CN" sz="2000" b="1" dirty="0">
              <a:solidFill>
                <a:srgbClr val="0000CC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    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  </a:t>
            </a:r>
            <a:endParaRPr lang="zh-CN" altLang="en-US" sz="1600" b="1" dirty="0">
              <a:solidFill>
                <a:srgbClr val="0000CC"/>
              </a:solidFill>
              <a:latin typeface="Calibri" pitchFamily="34" charset="0"/>
            </a:endParaRPr>
          </a:p>
        </p:txBody>
      </p:sp>
      <p:sp>
        <p:nvSpPr>
          <p:cNvPr id="1843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473D89-F52E-48F1-B773-7D7BE2F16776}" type="slidenum">
              <a:rPr lang="zh-CN" altLang="en-US" smtClean="0">
                <a:latin typeface="Times New Roman" pitchFamily="18" charset="0"/>
              </a:rPr>
              <a:pPr>
                <a:defRPr/>
              </a:pPr>
              <a:t>1</a:t>
            </a:fld>
            <a:endParaRPr lang="zh-CN" altLang="en-US" smtClean="0">
              <a:latin typeface="Times New Roman" pitchFamily="18" charset="0"/>
            </a:endParaRPr>
          </a:p>
        </p:txBody>
      </p:sp>
      <p:sp>
        <p:nvSpPr>
          <p:cNvPr id="18440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71813" y="6492875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altLang="zh-CN">
                <a:latin typeface="Times New Roman" pitchFamily="18" charset="0"/>
              </a:rPr>
              <a:t>Copyright by Li Xinliang</a:t>
            </a:r>
            <a:endParaRPr lang="zh-CN" altLang="en-US">
              <a:latin typeface="Times New Roman" pitchFamily="18" charset="0"/>
            </a:endParaRPr>
          </a:p>
        </p:txBody>
      </p:sp>
      <p:sp>
        <p:nvSpPr>
          <p:cNvPr id="38920" name="TextBox 9"/>
          <p:cNvSpPr txBox="1">
            <a:spLocks noChangeArrowheads="1"/>
          </p:cNvSpPr>
          <p:nvPr/>
        </p:nvSpPr>
        <p:spPr bwMode="auto">
          <a:xfrm>
            <a:off x="642938" y="4643438"/>
            <a:ext cx="8215312" cy="923330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 smtClean="0"/>
              <a:t> 有限体积法</a:t>
            </a:r>
            <a:r>
              <a:rPr lang="zh-CN" altLang="en-US" b="1" dirty="0"/>
              <a:t>的基本</a:t>
            </a:r>
            <a:r>
              <a:rPr lang="zh-CN" altLang="en-US" b="1" dirty="0" smtClean="0"/>
              <a:t>概念</a:t>
            </a:r>
            <a:endParaRPr lang="en-US" altLang="zh-CN" b="1" dirty="0"/>
          </a:p>
          <a:p>
            <a:r>
              <a:rPr lang="en-US" altLang="zh-CN" b="1" dirty="0" smtClean="0"/>
              <a:t> </a:t>
            </a:r>
            <a:r>
              <a:rPr lang="zh-CN" altLang="en-US" b="1" dirty="0" smtClean="0"/>
              <a:t>无粘通量及粘性通量的计算</a:t>
            </a:r>
            <a:endParaRPr lang="en-US" altLang="zh-CN" b="1" dirty="0" smtClean="0"/>
          </a:p>
          <a:p>
            <a:r>
              <a:rPr lang="en-US" altLang="zh-CN" b="1" dirty="0" smtClean="0"/>
              <a:t> </a:t>
            </a:r>
            <a:r>
              <a:rPr lang="zh-CN" altLang="en-US" b="1" dirty="0" smtClean="0"/>
              <a:t>多块网格</a:t>
            </a:r>
            <a:endParaRPr lang="zh-CN" altLang="en-US" b="1" dirty="0"/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285750" y="6143625"/>
            <a:ext cx="88582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rgbClr val="0033CC"/>
                </a:solidFill>
              </a:rPr>
              <a:t>课件下载</a:t>
            </a:r>
            <a:r>
              <a:rPr lang="zh-CN" altLang="en-US" sz="2000" b="1" dirty="0" smtClean="0">
                <a:solidFill>
                  <a:srgbClr val="0033CC"/>
                </a:solidFill>
              </a:rPr>
              <a:t>：</a:t>
            </a:r>
            <a:r>
              <a:rPr lang="en-US" altLang="zh-CN" sz="2000" u="sng" dirty="0" smtClean="0">
                <a:hlinkClick r:id="rId4"/>
              </a:rPr>
              <a:t>http://pan.baidu.com/s/1slfC5Yl</a:t>
            </a:r>
            <a:endParaRPr lang="zh-CN" altLang="en-US" sz="2000" b="1" dirty="0">
              <a:solidFill>
                <a:srgbClr val="0033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Copyright by Li Xinliang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054F8-1DE3-4FAF-A1A7-F6755BF8B532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00034" y="500042"/>
            <a:ext cx="7000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2. </a:t>
            </a:r>
            <a:r>
              <a:rPr lang="zh-CN" altLang="en-US" sz="2400" b="1" dirty="0" smtClean="0"/>
              <a:t>无粘通量的计算</a:t>
            </a:r>
            <a:endParaRPr lang="zh-CN" altLang="en-US" sz="2400" b="1" dirty="0"/>
          </a:p>
        </p:txBody>
      </p:sp>
      <p:graphicFrame>
        <p:nvGraphicFramePr>
          <p:cNvPr id="68610" name="Object 2"/>
          <p:cNvGraphicFramePr>
            <a:graphicFrameLocks noChangeAspect="1"/>
          </p:cNvGraphicFramePr>
          <p:nvPr/>
        </p:nvGraphicFramePr>
        <p:xfrm>
          <a:off x="3635896" y="476672"/>
          <a:ext cx="1725281" cy="768718"/>
        </p:xfrm>
        <a:graphic>
          <a:graphicData uri="http://schemas.openxmlformats.org/presentationml/2006/ole">
            <p:oleObj spid="_x0000_s68610" name="Equation" r:id="rId3" imgW="660240" imgH="291960" progId="Equation.DSMT4">
              <p:embed/>
            </p:oleObj>
          </a:graphicData>
        </a:graphic>
      </p:graphicFrame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4" cstate="print"/>
          <a:srcRect l="56250" t="33333" r="21875" b="44444"/>
          <a:stretch>
            <a:fillRect/>
          </a:stretch>
        </p:blipFill>
        <p:spPr bwMode="auto">
          <a:xfrm>
            <a:off x="5000628" y="1000108"/>
            <a:ext cx="4000528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28596" y="1500174"/>
            <a:ext cx="4500594" cy="160043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常用方法 （流过</a:t>
            </a:r>
            <a:r>
              <a:rPr lang="en-US" altLang="zh-CN" b="1" dirty="0" smtClean="0"/>
              <a:t>AB</a:t>
            </a:r>
            <a:r>
              <a:rPr lang="zh-CN" altLang="en-US" b="1" dirty="0" smtClean="0"/>
              <a:t>边的通量）：</a:t>
            </a:r>
            <a:endParaRPr lang="en-US" altLang="zh-CN" b="1" dirty="0" smtClean="0"/>
          </a:p>
          <a:p>
            <a:r>
              <a:rPr lang="en-US" altLang="zh-CN" b="1" dirty="0" smtClean="0"/>
              <a:t>    a.  </a:t>
            </a:r>
            <a:r>
              <a:rPr lang="zh-CN" altLang="en-US" sz="2000" b="1" dirty="0" smtClean="0"/>
              <a:t>利用周围点的值，计算出</a:t>
            </a:r>
            <a:r>
              <a:rPr lang="en-US" altLang="zh-CN" sz="2000" b="1" dirty="0" smtClean="0"/>
              <a:t>(I+1/2,J) </a:t>
            </a:r>
            <a:r>
              <a:rPr lang="zh-CN" altLang="en-US" sz="2000" b="1" dirty="0" smtClean="0"/>
              <a:t>点处的物理量；</a:t>
            </a:r>
            <a:endParaRPr lang="en-US" altLang="zh-CN" sz="2000" b="1" dirty="0" smtClean="0"/>
          </a:p>
          <a:p>
            <a:r>
              <a:rPr lang="en-US" altLang="zh-CN" sz="2000" b="1" dirty="0" smtClean="0"/>
              <a:t>    b. </a:t>
            </a:r>
            <a:r>
              <a:rPr lang="zh-CN" altLang="en-US" sz="2000" b="1" dirty="0" smtClean="0"/>
              <a:t>利用该处的物理量，计算出流过</a:t>
            </a:r>
            <a:r>
              <a:rPr lang="en-US" altLang="zh-CN" sz="2000" b="1" dirty="0" smtClean="0"/>
              <a:t>AB</a:t>
            </a:r>
            <a:r>
              <a:rPr lang="zh-CN" altLang="en-US" sz="2000" b="1" dirty="0" smtClean="0"/>
              <a:t>边的流通量 </a:t>
            </a:r>
            <a:endParaRPr lang="zh-CN" alt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0034" y="3500438"/>
            <a:ext cx="428628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方法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： 中心型有限体积法</a:t>
            </a:r>
            <a:endParaRPr lang="zh-CN" altLang="en-US" b="1" dirty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643042" y="4143380"/>
          <a:ext cx="2432050" cy="608013"/>
        </p:xfrm>
        <a:graphic>
          <a:graphicData uri="http://schemas.openxmlformats.org/presentationml/2006/ole">
            <p:oleObj spid="_x0000_s68611" name="Equation" r:id="rId5" imgW="1574640" imgH="393480" progId="Equation.DSMT4">
              <p:embed/>
            </p:oleObj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857752" y="4786322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人工粘性项</a:t>
            </a:r>
            <a:endParaRPr lang="zh-CN" altLang="en-US" b="1" dirty="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1714480" y="4929198"/>
          <a:ext cx="2274736" cy="357190"/>
        </p:xfrm>
        <a:graphic>
          <a:graphicData uri="http://schemas.openxmlformats.org/presentationml/2006/ole">
            <p:oleObj spid="_x0000_s68612" name="Equation" r:id="rId6" imgW="1536480" imgH="241200" progId="Equation.DSMT4">
              <p:embed/>
            </p:oleObj>
          </a:graphicData>
        </a:graphic>
      </p:graphicFrame>
      <p:cxnSp>
        <p:nvCxnSpPr>
          <p:cNvPr id="16" name="直接箭头连接符 15"/>
          <p:cNvCxnSpPr/>
          <p:nvPr/>
        </p:nvCxnSpPr>
        <p:spPr>
          <a:xfrm rot="10800000" flipV="1">
            <a:off x="4000496" y="5000636"/>
            <a:ext cx="785818" cy="1428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236296" y="1124744"/>
            <a:ext cx="0" cy="8640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形标注 18"/>
          <p:cNvSpPr/>
          <p:nvPr/>
        </p:nvSpPr>
        <p:spPr>
          <a:xfrm>
            <a:off x="6300192" y="0"/>
            <a:ext cx="2843808" cy="98072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372200" y="260648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C000"/>
                </a:solidFill>
              </a:rPr>
              <a:t>用中点的值代替</a:t>
            </a:r>
            <a:r>
              <a:rPr lang="en-US" altLang="zh-CN" b="1" dirty="0" smtClean="0">
                <a:solidFill>
                  <a:srgbClr val="FFC000"/>
                </a:solidFill>
              </a:rPr>
              <a:t>AB</a:t>
            </a:r>
            <a:r>
              <a:rPr lang="zh-CN" altLang="en-US" b="1" dirty="0" smtClean="0">
                <a:solidFill>
                  <a:srgbClr val="FFC000"/>
                </a:solidFill>
              </a:rPr>
              <a:t>面上的均值，二阶精度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Copyright by Li Xinliang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054F8-1DE3-4FAF-A1A7-F6755BF8B532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 l="56250" t="33333" r="21875" b="44444"/>
          <a:stretch>
            <a:fillRect/>
          </a:stretch>
        </p:blipFill>
        <p:spPr bwMode="auto">
          <a:xfrm>
            <a:off x="5000628" y="642918"/>
            <a:ext cx="4000528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85720" y="642918"/>
            <a:ext cx="4286280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方法</a:t>
            </a:r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： 迎风型有限体积法</a:t>
            </a:r>
            <a:endParaRPr lang="zh-CN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42910" y="1428736"/>
            <a:ext cx="4000528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Step 1: </a:t>
            </a:r>
          </a:p>
          <a:p>
            <a:r>
              <a:rPr lang="en-US" altLang="zh-CN" b="1" dirty="0" smtClean="0"/>
              <a:t>     </a:t>
            </a:r>
            <a:r>
              <a:rPr lang="zh-CN" altLang="en-US" b="1" dirty="0" smtClean="0"/>
              <a:t>利用（偏）左侧点及（偏）右侧点的值，计算出</a:t>
            </a:r>
            <a:r>
              <a:rPr lang="en-US" altLang="zh-CN" b="1" dirty="0" smtClean="0"/>
              <a:t>I+1/2,J</a:t>
            </a:r>
            <a:r>
              <a:rPr lang="zh-CN" altLang="en-US" b="1" dirty="0" smtClean="0"/>
              <a:t>点的值</a:t>
            </a:r>
            <a:endParaRPr lang="zh-CN" altLang="en-US" b="1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500166" y="2571744"/>
          <a:ext cx="2714644" cy="357190"/>
        </p:xfrm>
        <a:graphic>
          <a:graphicData uri="http://schemas.openxmlformats.org/presentationml/2006/ole">
            <p:oleObj spid="_x0000_s90114" name="Equation" r:id="rId4" imgW="1930320" imgH="253800" progId="Equation.DSMT4">
              <p:embed/>
            </p:oleObj>
          </a:graphicData>
        </a:graphic>
      </p:graphicFrame>
      <p:graphicFrame>
        <p:nvGraphicFramePr>
          <p:cNvPr id="90115" name="Object 3"/>
          <p:cNvGraphicFramePr>
            <a:graphicFrameLocks noChangeAspect="1"/>
          </p:cNvGraphicFramePr>
          <p:nvPr/>
        </p:nvGraphicFramePr>
        <p:xfrm>
          <a:off x="1500166" y="3071810"/>
          <a:ext cx="2749550" cy="357188"/>
        </p:xfrm>
        <a:graphic>
          <a:graphicData uri="http://schemas.openxmlformats.org/presentationml/2006/ole">
            <p:oleObj spid="_x0000_s90115" name="Equation" r:id="rId5" imgW="1955520" imgH="253800" progId="Equation.DSMT4">
              <p:embed/>
            </p:oleObj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14348" y="3857628"/>
            <a:ext cx="4000528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计算方法： 与差分法完全相同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</a:rPr>
              <a:t>各种差分格式，均可直接使用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r>
              <a:rPr lang="zh-CN" altLang="en-US" sz="2000" b="1" dirty="0" smtClean="0"/>
              <a:t>也称为“差分格式”</a:t>
            </a:r>
            <a:endParaRPr lang="zh-CN" altLang="en-US" sz="2000" b="1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6215073" y="3071810"/>
          <a:ext cx="1020303" cy="465138"/>
        </p:xfrm>
        <a:graphic>
          <a:graphicData uri="http://schemas.openxmlformats.org/presentationml/2006/ole">
            <p:oleObj spid="_x0000_s90116" name="Equation" r:id="rId6" imgW="863280" imgH="393480" progId="Equation.DSMT4">
              <p:embed/>
            </p:oleObj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6215074" y="3643314"/>
          <a:ext cx="1857377" cy="515938"/>
        </p:xfrm>
        <a:graphic>
          <a:graphicData uri="http://schemas.openxmlformats.org/presentationml/2006/ole">
            <p:oleObj spid="_x0000_s90117" name="Equation" r:id="rId7" imgW="1600200" imgH="444240" progId="Equation.DSMT4">
              <p:embed/>
            </p:oleObj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6286512" y="4286256"/>
          <a:ext cx="1985962" cy="714375"/>
        </p:xfrm>
        <a:graphic>
          <a:graphicData uri="http://schemas.openxmlformats.org/presentationml/2006/ole">
            <p:oleObj spid="_x0000_s90118" name="Equation" r:id="rId8" imgW="1269720" imgH="457200" progId="Equation.DSMT4">
              <p:embed/>
            </p:oleObj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55576" y="5085184"/>
            <a:ext cx="600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该过程称为“重构”（很多文献中称为“插值”）</a:t>
            </a:r>
            <a:endParaRPr lang="zh-CN" altLang="en-US" b="1" dirty="0"/>
          </a:p>
        </p:txBody>
      </p:sp>
      <p:sp>
        <p:nvSpPr>
          <p:cNvPr id="16" name="云形标注 15"/>
          <p:cNvSpPr/>
          <p:nvPr/>
        </p:nvSpPr>
        <p:spPr>
          <a:xfrm>
            <a:off x="5857884" y="5214950"/>
            <a:ext cx="3143240" cy="1357322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有限体积与有限差分共通之处</a:t>
            </a:r>
            <a:r>
              <a:rPr lang="en-US" altLang="zh-CN" b="1" dirty="0" smtClean="0"/>
              <a:t>, </a:t>
            </a:r>
            <a:r>
              <a:rPr lang="zh-CN" altLang="en-US" b="1" dirty="0" smtClean="0"/>
              <a:t>可直接使用差分格式</a:t>
            </a:r>
            <a:endParaRPr lang="en-US" altLang="zh-CN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Copyright by Li Xinliang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054F8-1DE3-4FAF-A1A7-F6755BF8B532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00034" y="571480"/>
            <a:ext cx="250033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常见的差分格式：</a:t>
            </a:r>
            <a:endParaRPr lang="zh-CN" altLang="en-US" b="1" dirty="0"/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1137" name="Object 1"/>
          <p:cNvGraphicFramePr>
            <a:graphicFrameLocks noChangeAspect="1"/>
          </p:cNvGraphicFramePr>
          <p:nvPr/>
        </p:nvGraphicFramePr>
        <p:xfrm>
          <a:off x="1428728" y="1428736"/>
          <a:ext cx="4046752" cy="642942"/>
        </p:xfrm>
        <a:graphic>
          <a:graphicData uri="http://schemas.openxmlformats.org/presentationml/2006/ole">
            <p:oleObj spid="_x0000_s91137" name="Equation" r:id="rId3" imgW="3060700" imgH="482600" progId="Equation.DSMT4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28662" y="1000108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阶</a:t>
            </a:r>
            <a:r>
              <a:rPr lang="en-US" altLang="zh-CN" dirty="0" smtClean="0"/>
              <a:t>NND</a:t>
            </a:r>
            <a:r>
              <a:rPr lang="zh-CN" altLang="en-US" dirty="0" smtClean="0"/>
              <a:t>格式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86512" y="2500306"/>
            <a:ext cx="2571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minmod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a,b</a:t>
            </a:r>
            <a:r>
              <a:rPr lang="en-US" altLang="zh-CN" dirty="0" smtClean="0"/>
              <a:t>) : </a:t>
            </a:r>
            <a:r>
              <a:rPr lang="en-US" altLang="zh-CN" dirty="0" err="1" smtClean="0"/>
              <a:t>a,b</a:t>
            </a:r>
            <a:r>
              <a:rPr lang="zh-CN" altLang="en-US" dirty="0" smtClean="0"/>
              <a:t>符号相反时取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 符号相同时取绝对值小的</a:t>
            </a:r>
            <a:endParaRPr lang="zh-CN" altLang="en-US" dirty="0"/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1139" name="Object 3"/>
          <p:cNvGraphicFramePr>
            <a:graphicFrameLocks noChangeAspect="1"/>
          </p:cNvGraphicFramePr>
          <p:nvPr/>
        </p:nvGraphicFramePr>
        <p:xfrm>
          <a:off x="1428728" y="2500306"/>
          <a:ext cx="2927557" cy="714380"/>
        </p:xfrm>
        <a:graphic>
          <a:graphicData uri="http://schemas.openxmlformats.org/presentationml/2006/ole">
            <p:oleObj spid="_x0000_s91139" name="Equation" r:id="rId4" imgW="1993900" imgH="482600" progId="Equation.DSMT4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28662" y="2143116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阶迎风</a:t>
            </a:r>
            <a:endParaRPr lang="zh-CN" altLang="en-US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/>
          <a:srcRect l="56250" t="33333" r="21875" b="44444"/>
          <a:stretch>
            <a:fillRect/>
          </a:stretch>
        </p:blipFill>
        <p:spPr bwMode="auto">
          <a:xfrm>
            <a:off x="5929322" y="500042"/>
            <a:ext cx="2875380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114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1141" name="Object 5"/>
          <p:cNvGraphicFramePr>
            <a:graphicFrameLocks noChangeAspect="1"/>
          </p:cNvGraphicFramePr>
          <p:nvPr/>
        </p:nvGraphicFramePr>
        <p:xfrm>
          <a:off x="1357290" y="3643314"/>
          <a:ext cx="6338888" cy="428625"/>
        </p:xfrm>
        <a:graphic>
          <a:graphicData uri="http://schemas.openxmlformats.org/presentationml/2006/ole">
            <p:oleObj spid="_x0000_s91141" name="Equation" r:id="rId6" imgW="3809880" imgH="253800" progId="Equation.DSMT4">
              <p:embed/>
            </p:oleObj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000100" y="3286124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阶</a:t>
            </a:r>
            <a:r>
              <a:rPr lang="en-US" altLang="zh-CN" dirty="0" smtClean="0"/>
              <a:t>MUSCL</a:t>
            </a:r>
            <a:r>
              <a:rPr lang="zh-CN" altLang="en-US" dirty="0" smtClean="0"/>
              <a:t>格式</a:t>
            </a:r>
            <a:endParaRPr lang="zh-CN" altLang="en-US" dirty="0"/>
          </a:p>
        </p:txBody>
      </p:sp>
      <p:sp>
        <p:nvSpPr>
          <p:cNvPr id="9114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1143" name="Object 7"/>
          <p:cNvGraphicFramePr>
            <a:graphicFrameLocks noChangeAspect="1"/>
          </p:cNvGraphicFramePr>
          <p:nvPr/>
        </p:nvGraphicFramePr>
        <p:xfrm>
          <a:off x="1571604" y="4857760"/>
          <a:ext cx="2473325" cy="503238"/>
        </p:xfrm>
        <a:graphic>
          <a:graphicData uri="http://schemas.openxmlformats.org/presentationml/2006/ole">
            <p:oleObj spid="_x0000_s91143" name="Equation" r:id="rId7" imgW="2108160" imgH="431640" progId="Equation.DSMT4">
              <p:embed/>
            </p:oleObj>
          </a:graphicData>
        </a:graphic>
      </p:graphicFrame>
      <p:sp>
        <p:nvSpPr>
          <p:cNvPr id="9114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1145" name="Object 9"/>
          <p:cNvGraphicFramePr>
            <a:graphicFrameLocks noChangeAspect="1"/>
          </p:cNvGraphicFramePr>
          <p:nvPr/>
        </p:nvGraphicFramePr>
        <p:xfrm>
          <a:off x="1357290" y="4286257"/>
          <a:ext cx="6429420" cy="410098"/>
        </p:xfrm>
        <a:graphic>
          <a:graphicData uri="http://schemas.openxmlformats.org/presentationml/2006/ole">
            <p:oleObj spid="_x0000_s91145" name="Equation" r:id="rId8" imgW="4038480" imgH="253800" progId="Equation.DSMT4">
              <p:embed/>
            </p:oleObj>
          </a:graphicData>
        </a:graphic>
      </p:graphicFrame>
      <p:sp>
        <p:nvSpPr>
          <p:cNvPr id="91148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1147" name="Object 11"/>
          <p:cNvGraphicFramePr>
            <a:graphicFrameLocks noChangeAspect="1"/>
          </p:cNvGraphicFramePr>
          <p:nvPr/>
        </p:nvGraphicFramePr>
        <p:xfrm>
          <a:off x="4786314" y="4929198"/>
          <a:ext cx="2614612" cy="500062"/>
        </p:xfrm>
        <a:graphic>
          <a:graphicData uri="http://schemas.openxmlformats.org/presentationml/2006/ole">
            <p:oleObj spid="_x0000_s91147" name="Equation" r:id="rId9" imgW="2247840" imgH="431640" progId="Equation.DSMT4">
              <p:embed/>
            </p:oleObj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500034" y="5786454"/>
            <a:ext cx="57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TVD, WENO, GVC, </a:t>
            </a:r>
            <a:r>
              <a:rPr lang="zh-CN" altLang="en-US" b="1" dirty="0" smtClean="0"/>
              <a:t>保单调格式</a:t>
            </a:r>
            <a:r>
              <a:rPr lang="en-US" altLang="zh-CN" b="1" dirty="0" smtClean="0"/>
              <a:t>……</a:t>
            </a:r>
            <a:endParaRPr lang="zh-CN" altLang="en-US" b="1" dirty="0"/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8001024" y="5072074"/>
          <a:ext cx="732240" cy="285752"/>
        </p:xfrm>
        <a:graphic>
          <a:graphicData uri="http://schemas.openxmlformats.org/presentationml/2006/ole">
            <p:oleObj spid="_x0000_s91149" name="Equation" r:id="rId10" imgW="520560" imgH="2030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Copyright by Li Xinliang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054F8-1DE3-4FAF-A1A7-F6755BF8B532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56250" t="33333" r="21875" b="44444"/>
          <a:stretch>
            <a:fillRect/>
          </a:stretch>
        </p:blipFill>
        <p:spPr bwMode="auto">
          <a:xfrm>
            <a:off x="5929322" y="285728"/>
            <a:ext cx="2875380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85786" y="500042"/>
            <a:ext cx="464347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重构方式： 原始变量、守恒变量及特征变量</a:t>
            </a:r>
            <a:endParaRPr lang="zh-CN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00034" y="1000108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</a:t>
            </a:r>
            <a:r>
              <a:rPr lang="en-US" altLang="zh-CN" dirty="0" smtClean="0"/>
              <a:t>NND</a:t>
            </a:r>
            <a:r>
              <a:rPr lang="zh-CN" altLang="en-US" dirty="0" smtClean="0"/>
              <a:t>格式为例：</a:t>
            </a:r>
            <a:endParaRPr lang="zh-CN" altLang="en-US" dirty="0"/>
          </a:p>
        </p:txBody>
      </p:sp>
      <p:graphicFrame>
        <p:nvGraphicFramePr>
          <p:cNvPr id="129026" name="Object 2"/>
          <p:cNvGraphicFramePr>
            <a:graphicFrameLocks noChangeAspect="1"/>
          </p:cNvGraphicFramePr>
          <p:nvPr/>
        </p:nvGraphicFramePr>
        <p:xfrm>
          <a:off x="1428728" y="1857364"/>
          <a:ext cx="4046538" cy="642938"/>
        </p:xfrm>
        <a:graphic>
          <a:graphicData uri="http://schemas.openxmlformats.org/presentationml/2006/ole">
            <p:oleObj spid="_x0000_s129026" name="Equation" r:id="rId4" imgW="3060700" imgH="482600" progId="Equation.DSMT4">
              <p:embed/>
            </p:oleObj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57158" y="1857364"/>
            <a:ext cx="928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守恒变量重构</a:t>
            </a:r>
            <a:endParaRPr lang="zh-CN" altLang="en-US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6072198" y="1714488"/>
          <a:ext cx="647700" cy="914400"/>
        </p:xfrm>
        <a:graphic>
          <a:graphicData uri="http://schemas.openxmlformats.org/presentationml/2006/ole">
            <p:oleObj spid="_x0000_s129027" name="Equation" r:id="rId5" imgW="647640" imgH="914400" progId="Equation.DSMT4">
              <p:embed/>
            </p:oleObj>
          </a:graphicData>
        </a:graphic>
      </p:graphicFrame>
      <p:graphicFrame>
        <p:nvGraphicFramePr>
          <p:cNvPr id="129028" name="Object 4"/>
          <p:cNvGraphicFramePr>
            <a:graphicFrameLocks noChangeAspect="1"/>
          </p:cNvGraphicFramePr>
          <p:nvPr/>
        </p:nvGraphicFramePr>
        <p:xfrm>
          <a:off x="1546225" y="2786063"/>
          <a:ext cx="3811588" cy="642937"/>
        </p:xfrm>
        <a:graphic>
          <a:graphicData uri="http://schemas.openxmlformats.org/presentationml/2006/ole">
            <p:oleObj spid="_x0000_s129028" name="Equation" r:id="rId6" imgW="2882880" imgH="482400" progId="Equation.DSMT4">
              <p:embed/>
            </p:oleObj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28596" y="2786058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原始变量重构</a:t>
            </a:r>
            <a:endParaRPr lang="zh-CN" altLang="en-US" dirty="0"/>
          </a:p>
        </p:txBody>
      </p:sp>
      <p:graphicFrame>
        <p:nvGraphicFramePr>
          <p:cNvPr id="129029" name="Object 5"/>
          <p:cNvGraphicFramePr>
            <a:graphicFrameLocks noChangeAspect="1"/>
          </p:cNvGraphicFramePr>
          <p:nvPr/>
        </p:nvGraphicFramePr>
        <p:xfrm>
          <a:off x="6129338" y="2714625"/>
          <a:ext cx="533400" cy="914400"/>
        </p:xfrm>
        <a:graphic>
          <a:graphicData uri="http://schemas.openxmlformats.org/presentationml/2006/ole">
            <p:oleObj spid="_x0000_s129029" name="Equation" r:id="rId7" imgW="533160" imgH="914400" progId="Equation.DSMT4">
              <p:embed/>
            </p:oleObj>
          </a:graphicData>
        </a:graphic>
      </p:graphicFrame>
      <p:graphicFrame>
        <p:nvGraphicFramePr>
          <p:cNvPr id="129031" name="Object 7"/>
          <p:cNvGraphicFramePr>
            <a:graphicFrameLocks noChangeAspect="1"/>
          </p:cNvGraphicFramePr>
          <p:nvPr/>
        </p:nvGraphicFramePr>
        <p:xfrm>
          <a:off x="1571604" y="3714752"/>
          <a:ext cx="3795713" cy="642937"/>
        </p:xfrm>
        <a:graphic>
          <a:graphicData uri="http://schemas.openxmlformats.org/presentationml/2006/ole">
            <p:oleObj spid="_x0000_s129031" name="Equation" r:id="rId8" imgW="2869920" imgH="482400" progId="Equation.DSMT4">
              <p:embed/>
            </p:oleObj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28596" y="3714752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特征变量重构</a:t>
            </a:r>
            <a:endParaRPr lang="zh-CN" altLang="en-US" dirty="0"/>
          </a:p>
        </p:txBody>
      </p:sp>
      <p:graphicFrame>
        <p:nvGraphicFramePr>
          <p:cNvPr id="129033" name="Object 9"/>
          <p:cNvGraphicFramePr>
            <a:graphicFrameLocks noChangeAspect="1"/>
          </p:cNvGraphicFramePr>
          <p:nvPr/>
        </p:nvGraphicFramePr>
        <p:xfrm>
          <a:off x="5643570" y="3786190"/>
          <a:ext cx="3274242" cy="357190"/>
        </p:xfrm>
        <a:graphic>
          <a:graphicData uri="http://schemas.openxmlformats.org/presentationml/2006/ole">
            <p:oleObj spid="_x0000_s129033" name="Equation" r:id="rId9" imgW="2095200" imgH="228600" progId="Equation.DSMT4">
              <p:embed/>
            </p:oleObj>
          </a:graphicData>
        </a:graphic>
      </p:graphicFrame>
      <p:cxnSp>
        <p:nvCxnSpPr>
          <p:cNvPr id="21" name="直接箭头连接符 20"/>
          <p:cNvCxnSpPr/>
          <p:nvPr/>
        </p:nvCxnSpPr>
        <p:spPr>
          <a:xfrm rot="16200000" flipV="1">
            <a:off x="6179355" y="4393413"/>
            <a:ext cx="571504" cy="714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571736" y="4786322"/>
            <a:ext cx="5857916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先算出</a:t>
            </a:r>
            <a:r>
              <a:rPr lang="en-US" altLang="zh-CN" b="1" dirty="0" smtClean="0"/>
              <a:t>U</a:t>
            </a:r>
            <a:r>
              <a:rPr lang="en-US" altLang="zh-CN" b="1" baseline="-25000" dirty="0" smtClean="0"/>
              <a:t>I+1/2</a:t>
            </a:r>
            <a:r>
              <a:rPr lang="en-US" altLang="zh-CN" b="1" dirty="0" smtClean="0"/>
              <a:t> (</a:t>
            </a:r>
            <a:r>
              <a:rPr lang="zh-CN" altLang="en-US" b="1" dirty="0" smtClean="0"/>
              <a:t>可用</a:t>
            </a:r>
            <a:r>
              <a:rPr lang="en-US" altLang="zh-CN" b="1" dirty="0" smtClean="0"/>
              <a:t>U</a:t>
            </a:r>
            <a:r>
              <a:rPr lang="en-US" altLang="zh-CN" b="1" baseline="-25000" dirty="0" smtClean="0"/>
              <a:t>I</a:t>
            </a:r>
            <a:r>
              <a:rPr lang="zh-CN" altLang="en-US" b="1" dirty="0" smtClean="0"/>
              <a:t>和</a:t>
            </a:r>
            <a:r>
              <a:rPr lang="en-US" altLang="zh-CN" b="1" dirty="0" smtClean="0"/>
              <a:t>U</a:t>
            </a:r>
            <a:r>
              <a:rPr lang="en-US" altLang="zh-CN" b="1" baseline="-25000" dirty="0" smtClean="0"/>
              <a:t>I+1</a:t>
            </a:r>
            <a:r>
              <a:rPr lang="zh-CN" altLang="en-US" b="1" dirty="0" smtClean="0"/>
              <a:t>的算术平均或</a:t>
            </a:r>
            <a:r>
              <a:rPr lang="en-US" altLang="zh-CN" b="1" dirty="0" smtClean="0"/>
              <a:t>Roe</a:t>
            </a:r>
            <a:r>
              <a:rPr lang="zh-CN" altLang="en-US" b="1" dirty="0" smtClean="0"/>
              <a:t>平均），再利用该值算出</a:t>
            </a:r>
            <a:r>
              <a:rPr lang="en-US" altLang="zh-CN" b="1" dirty="0" smtClean="0"/>
              <a:t>S</a:t>
            </a:r>
            <a:r>
              <a:rPr lang="en-US" altLang="zh-CN" b="1" baseline="-25000" dirty="0" smtClean="0"/>
              <a:t>I+1/2</a:t>
            </a:r>
            <a:endParaRPr lang="zh-CN" altLang="en-US" b="1" baseline="-25000" dirty="0"/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785786" y="4714883"/>
          <a:ext cx="1357322" cy="579531"/>
        </p:xfrm>
        <a:graphic>
          <a:graphicData uri="http://schemas.openxmlformats.org/presentationml/2006/ole">
            <p:oleObj spid="_x0000_s129034" name="Equation" r:id="rId10" imgW="1130040" imgH="482400" progId="Equation.DSMT4">
              <p:embed/>
            </p:oleObj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99592" y="5805264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根据经验， 采用原始变量重构似乎鲁棒性更强；</a:t>
            </a:r>
            <a:endParaRPr lang="en-US" altLang="zh-CN" dirty="0" smtClean="0"/>
          </a:p>
          <a:p>
            <a:r>
              <a:rPr lang="zh-CN" altLang="en-US" dirty="0" smtClean="0"/>
              <a:t>采用特征变量计算流场更为光滑（振荡更小）；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8" name="TextBox 85"/>
          <p:cNvSpPr txBox="1">
            <a:spLocks noChangeArrowheads="1"/>
          </p:cNvSpPr>
          <p:nvPr/>
        </p:nvSpPr>
        <p:spPr bwMode="auto">
          <a:xfrm>
            <a:off x="214313" y="6000750"/>
            <a:ext cx="4929187" cy="646113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                                     </a:t>
            </a:r>
            <a:r>
              <a:rPr lang="zh-CN" altLang="en-US" b="1"/>
              <a:t>是控制体内的平均值</a:t>
            </a:r>
            <a:endParaRPr lang="en-US" altLang="zh-CN" b="1"/>
          </a:p>
          <a:p>
            <a:endParaRPr lang="zh-CN" altLang="en-US" b="1"/>
          </a:p>
        </p:txBody>
      </p:sp>
      <p:sp>
        <p:nvSpPr>
          <p:cNvPr id="17429" name="TextBox 67"/>
          <p:cNvSpPr txBox="1">
            <a:spLocks noChangeArrowheads="1"/>
          </p:cNvSpPr>
          <p:nvPr/>
        </p:nvSpPr>
        <p:spPr bwMode="auto">
          <a:xfrm>
            <a:off x="4857750" y="4071938"/>
            <a:ext cx="3929063" cy="369887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/>
              <a:t>             </a:t>
            </a:r>
            <a:r>
              <a:rPr lang="zh-CN" altLang="en-US" b="1"/>
              <a:t>（称为数值流通量）</a:t>
            </a:r>
            <a:r>
              <a:rPr lang="en-US" altLang="zh-CN" b="1"/>
              <a:t> </a:t>
            </a:r>
            <a:r>
              <a:rPr lang="zh-CN" altLang="en-US" b="1"/>
              <a:t>的含义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Copyright by Li Xinliang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752295-F780-4FF5-A8A0-2304935A7AC2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  <p:sp>
        <p:nvSpPr>
          <p:cNvPr id="4" name="云形标注 3"/>
          <p:cNvSpPr/>
          <p:nvPr/>
        </p:nvSpPr>
        <p:spPr>
          <a:xfrm>
            <a:off x="2643188" y="0"/>
            <a:ext cx="4143375" cy="1357313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dirty="0"/>
              <a:t>重要概念澄清：</a:t>
            </a:r>
            <a:endParaRPr lang="en-US" altLang="zh-CN" sz="2800" dirty="0"/>
          </a:p>
          <a:p>
            <a:pPr algn="ctr">
              <a:defRPr/>
            </a:pPr>
            <a:r>
              <a:rPr lang="zh-CN" altLang="en-US" sz="2800" dirty="0"/>
              <a:t>重构与插值</a:t>
            </a:r>
          </a:p>
        </p:txBody>
      </p:sp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785813" y="428625"/>
          <a:ext cx="1722437" cy="714375"/>
        </p:xfrm>
        <a:graphic>
          <a:graphicData uri="http://schemas.openxmlformats.org/presentationml/2006/ole">
            <p:oleObj spid="_x0000_s17410" name="公式" r:id="rId3" imgW="888840" imgH="368280" progId="Equation.3">
              <p:embed/>
            </p:oleObj>
          </a:graphicData>
        </a:graphic>
      </p:graphicFrame>
      <p:sp>
        <p:nvSpPr>
          <p:cNvPr id="17433" name="TextBox 5"/>
          <p:cNvSpPr txBox="1">
            <a:spLocks noChangeArrowheads="1"/>
          </p:cNvSpPr>
          <p:nvPr/>
        </p:nvSpPr>
        <p:spPr bwMode="auto">
          <a:xfrm>
            <a:off x="214313" y="1285875"/>
            <a:ext cx="32861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 dirty="0" smtClean="0"/>
              <a:t>A. </a:t>
            </a:r>
            <a:r>
              <a:rPr lang="zh-CN" altLang="en-US" sz="2000" b="1" dirty="0"/>
              <a:t>有限体积法：</a:t>
            </a:r>
          </a:p>
        </p:txBody>
      </p:sp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785813" y="2071688"/>
          <a:ext cx="2706687" cy="739775"/>
        </p:xfrm>
        <a:graphic>
          <a:graphicData uri="http://schemas.openxmlformats.org/presentationml/2006/ole">
            <p:oleObj spid="_x0000_s17411" name="公式" r:id="rId4" imgW="1396800" imgH="380880" progId="Equation.3">
              <p:embed/>
            </p:oleObj>
          </a:graphicData>
        </a:graphic>
      </p:graphicFrame>
      <p:cxnSp>
        <p:nvCxnSpPr>
          <p:cNvPr id="10" name="直接箭头连接符 9"/>
          <p:cNvCxnSpPr/>
          <p:nvPr/>
        </p:nvCxnSpPr>
        <p:spPr>
          <a:xfrm>
            <a:off x="4643438" y="3643313"/>
            <a:ext cx="3786187" cy="15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rot="5400000" flipH="1" flipV="1">
            <a:off x="3749675" y="2608263"/>
            <a:ext cx="2001837" cy="714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5500688" y="3214688"/>
            <a:ext cx="142875" cy="1428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000750" y="2428875"/>
            <a:ext cx="142875" cy="1428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858000" y="1714500"/>
            <a:ext cx="142875" cy="1428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29563" y="1928813"/>
            <a:ext cx="142875" cy="1428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5572125" y="1685925"/>
            <a:ext cx="2973388" cy="1671638"/>
          </a:xfrm>
          <a:custGeom>
            <a:avLst/>
            <a:gdLst>
              <a:gd name="connsiteX0" fmla="*/ 0 w 2939143"/>
              <a:gd name="connsiteY0" fmla="*/ 1569358 h 1569358"/>
              <a:gd name="connsiteX1" fmla="*/ 1143000 w 2939143"/>
              <a:gd name="connsiteY1" fmla="*/ 175986 h 1569358"/>
              <a:gd name="connsiteX2" fmla="*/ 2939143 w 2939143"/>
              <a:gd name="connsiteY2" fmla="*/ 513443 h 1569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9143" h="1569358">
                <a:moveTo>
                  <a:pt x="0" y="1569358"/>
                </a:moveTo>
                <a:cubicBezTo>
                  <a:pt x="326571" y="960665"/>
                  <a:pt x="653143" y="351972"/>
                  <a:pt x="1143000" y="175986"/>
                </a:cubicBezTo>
                <a:cubicBezTo>
                  <a:pt x="1632857" y="0"/>
                  <a:pt x="2286000" y="256721"/>
                  <a:pt x="2939143" y="513443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43" name="直接连接符 42"/>
          <p:cNvCxnSpPr>
            <a:stCxn id="49" idx="0"/>
          </p:cNvCxnSpPr>
          <p:nvPr/>
        </p:nvCxnSpPr>
        <p:spPr>
          <a:xfrm rot="16200000" flipH="1">
            <a:off x="6587331" y="2729707"/>
            <a:ext cx="1806575" cy="2063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42" name="TextBox 43"/>
          <p:cNvSpPr txBox="1">
            <a:spLocks noChangeArrowheads="1"/>
          </p:cNvSpPr>
          <p:nvPr/>
        </p:nvSpPr>
        <p:spPr bwMode="auto">
          <a:xfrm>
            <a:off x="7358063" y="3786188"/>
            <a:ext cx="64293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/>
              <a:t>j+1/2</a:t>
            </a:r>
            <a:endParaRPr lang="zh-CN" altLang="en-US" sz="1400"/>
          </a:p>
        </p:txBody>
      </p:sp>
      <p:cxnSp>
        <p:nvCxnSpPr>
          <p:cNvPr id="48" name="直接连接符 47"/>
          <p:cNvCxnSpPr/>
          <p:nvPr/>
        </p:nvCxnSpPr>
        <p:spPr>
          <a:xfrm rot="5400000">
            <a:off x="5572125" y="2857501"/>
            <a:ext cx="1571625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7445375" y="1836738"/>
            <a:ext cx="71438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445" name="TextBox 57"/>
          <p:cNvSpPr txBox="1">
            <a:spLocks noChangeArrowheads="1"/>
          </p:cNvSpPr>
          <p:nvPr/>
        </p:nvSpPr>
        <p:spPr bwMode="auto">
          <a:xfrm>
            <a:off x="6215063" y="3714750"/>
            <a:ext cx="64293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/>
              <a:t>j-1/2</a:t>
            </a:r>
            <a:endParaRPr lang="zh-CN" altLang="en-US" sz="1400"/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7189788" y="928688"/>
          <a:ext cx="1836737" cy="412750"/>
        </p:xfrm>
        <a:graphic>
          <a:graphicData uri="http://schemas.openxmlformats.org/presentationml/2006/ole">
            <p:oleObj spid="_x0000_s17412" name="公式" r:id="rId5" imgW="1015920" imgH="228600" progId="Equation.3">
              <p:embed/>
            </p:oleObj>
          </a:graphicData>
        </a:graphic>
      </p:graphicFrame>
      <p:cxnSp>
        <p:nvCxnSpPr>
          <p:cNvPr id="65" name="直接箭头连接符 64"/>
          <p:cNvCxnSpPr>
            <a:endCxn id="49" idx="7"/>
          </p:cNvCxnSpPr>
          <p:nvPr/>
        </p:nvCxnSpPr>
        <p:spPr>
          <a:xfrm rot="5400000">
            <a:off x="7473156" y="1532732"/>
            <a:ext cx="346075" cy="2809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413" name="Object 6"/>
          <p:cNvGraphicFramePr>
            <a:graphicFrameLocks noChangeAspect="1"/>
          </p:cNvGraphicFramePr>
          <p:nvPr/>
        </p:nvGraphicFramePr>
        <p:xfrm>
          <a:off x="5072063" y="4071938"/>
          <a:ext cx="666750" cy="428625"/>
        </p:xfrm>
        <a:graphic>
          <a:graphicData uri="http://schemas.openxmlformats.org/presentationml/2006/ole">
            <p:oleObj spid="_x0000_s17413" name="公式" r:id="rId6" imgW="355320" imgH="228600" progId="Equation.3">
              <p:embed/>
            </p:oleObj>
          </a:graphicData>
        </a:graphic>
      </p:graphicFrame>
      <p:graphicFrame>
        <p:nvGraphicFramePr>
          <p:cNvPr id="17414" name="Object 8"/>
          <p:cNvGraphicFramePr>
            <a:graphicFrameLocks noChangeAspect="1"/>
          </p:cNvGraphicFramePr>
          <p:nvPr/>
        </p:nvGraphicFramePr>
        <p:xfrm>
          <a:off x="642938" y="2857500"/>
          <a:ext cx="3309937" cy="523875"/>
        </p:xfrm>
        <a:graphic>
          <a:graphicData uri="http://schemas.openxmlformats.org/presentationml/2006/ole">
            <p:oleObj spid="_x0000_s17414" name="公式" r:id="rId7" imgW="1765080" imgH="279360" progId="Equation.3">
              <p:embed/>
            </p:oleObj>
          </a:graphicData>
        </a:graphic>
      </p:graphicFrame>
      <p:sp>
        <p:nvSpPr>
          <p:cNvPr id="63" name="椭圆 62"/>
          <p:cNvSpPr/>
          <p:nvPr/>
        </p:nvSpPr>
        <p:spPr>
          <a:xfrm>
            <a:off x="6286500" y="2071688"/>
            <a:ext cx="71438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448" name="TextBox 65"/>
          <p:cNvSpPr txBox="1">
            <a:spLocks noChangeArrowheads="1"/>
          </p:cNvSpPr>
          <p:nvPr/>
        </p:nvSpPr>
        <p:spPr bwMode="auto">
          <a:xfrm>
            <a:off x="571500" y="3429000"/>
            <a:ext cx="3786188" cy="369888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/>
              <a:t>确实为</a:t>
            </a:r>
            <a:r>
              <a:rPr lang="en-US" altLang="zh-CN" b="1"/>
              <a:t>f</a:t>
            </a:r>
            <a:r>
              <a:rPr lang="zh-CN" altLang="en-US" b="1"/>
              <a:t>在</a:t>
            </a:r>
            <a:r>
              <a:rPr lang="en-US" altLang="zh-CN" b="1"/>
              <a:t>x</a:t>
            </a:r>
            <a:r>
              <a:rPr lang="en-US" altLang="zh-CN" b="1" baseline="-25000"/>
              <a:t>j+1/2</a:t>
            </a:r>
            <a:r>
              <a:rPr lang="zh-CN" altLang="en-US" b="1"/>
              <a:t>点的值 ！</a:t>
            </a:r>
          </a:p>
        </p:txBody>
      </p:sp>
      <p:sp>
        <p:nvSpPr>
          <p:cNvPr id="17449" name="TextBox 66"/>
          <p:cNvSpPr txBox="1">
            <a:spLocks noChangeArrowheads="1"/>
          </p:cNvSpPr>
          <p:nvPr/>
        </p:nvSpPr>
        <p:spPr bwMode="auto">
          <a:xfrm>
            <a:off x="357188" y="3929063"/>
            <a:ext cx="407193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 </a:t>
            </a:r>
            <a:r>
              <a:rPr lang="zh-CN" altLang="en-US" sz="2000" b="1"/>
              <a:t>通常做法： </a:t>
            </a:r>
            <a:endParaRPr lang="en-US" altLang="zh-CN" sz="2000" b="1"/>
          </a:p>
          <a:p>
            <a:r>
              <a:rPr lang="en-US" altLang="zh-CN" sz="2000" b="1"/>
              <a:t>   1</a:t>
            </a:r>
            <a:r>
              <a:rPr lang="zh-CN" altLang="en-US" sz="2000" b="1"/>
              <a:t>） 用          计算出</a:t>
            </a:r>
            <a:endParaRPr lang="en-US" altLang="zh-CN" sz="2000" b="1"/>
          </a:p>
          <a:p>
            <a:r>
              <a:rPr lang="en-US" altLang="zh-CN" sz="2000" b="1"/>
              <a:t>   2</a:t>
            </a:r>
            <a:r>
              <a:rPr lang="zh-CN" altLang="en-US" sz="2000" b="1"/>
              <a:t>）</a:t>
            </a:r>
          </a:p>
        </p:txBody>
      </p:sp>
      <p:graphicFrame>
        <p:nvGraphicFramePr>
          <p:cNvPr id="17415" name="Object 16"/>
          <p:cNvGraphicFramePr>
            <a:graphicFrameLocks noChangeAspect="1"/>
          </p:cNvGraphicFramePr>
          <p:nvPr/>
        </p:nvGraphicFramePr>
        <p:xfrm>
          <a:off x="1500188" y="4286250"/>
          <a:ext cx="476250" cy="428625"/>
        </p:xfrm>
        <a:graphic>
          <a:graphicData uri="http://schemas.openxmlformats.org/presentationml/2006/ole">
            <p:oleObj spid="_x0000_s17415" name="公式" r:id="rId8" imgW="253800" imgH="228600" progId="Equation.3">
              <p:embed/>
            </p:oleObj>
          </a:graphicData>
        </a:graphic>
      </p:graphicFrame>
      <p:graphicFrame>
        <p:nvGraphicFramePr>
          <p:cNvPr id="17416" name="Object 17"/>
          <p:cNvGraphicFramePr>
            <a:graphicFrameLocks noChangeAspect="1"/>
          </p:cNvGraphicFramePr>
          <p:nvPr/>
        </p:nvGraphicFramePr>
        <p:xfrm>
          <a:off x="2857500" y="4214813"/>
          <a:ext cx="642938" cy="428625"/>
        </p:xfrm>
        <a:graphic>
          <a:graphicData uri="http://schemas.openxmlformats.org/presentationml/2006/ole">
            <p:oleObj spid="_x0000_s17416" name="公式" r:id="rId9" imgW="342720" imgH="228600" progId="Equation.3">
              <p:embed/>
            </p:oleObj>
          </a:graphicData>
        </a:graphic>
      </p:graphicFrame>
      <p:graphicFrame>
        <p:nvGraphicFramePr>
          <p:cNvPr id="17417" name="Object 18"/>
          <p:cNvGraphicFramePr>
            <a:graphicFrameLocks noChangeAspect="1"/>
          </p:cNvGraphicFramePr>
          <p:nvPr/>
        </p:nvGraphicFramePr>
        <p:xfrm>
          <a:off x="1071563" y="4643438"/>
          <a:ext cx="1905000" cy="428625"/>
        </p:xfrm>
        <a:graphic>
          <a:graphicData uri="http://schemas.openxmlformats.org/presentationml/2006/ole">
            <p:oleObj spid="_x0000_s17417" name="公式" r:id="rId10" imgW="1015920" imgH="228600" progId="Equation.3">
              <p:embed/>
            </p:oleObj>
          </a:graphicData>
        </a:graphic>
      </p:graphicFrame>
      <p:cxnSp>
        <p:nvCxnSpPr>
          <p:cNvPr id="70" name="直接箭头连接符 69"/>
          <p:cNvCxnSpPr/>
          <p:nvPr/>
        </p:nvCxnSpPr>
        <p:spPr>
          <a:xfrm rot="10800000">
            <a:off x="3571875" y="4500563"/>
            <a:ext cx="571500" cy="2857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418" name="Object 19"/>
          <p:cNvGraphicFramePr>
            <a:graphicFrameLocks noChangeAspect="1"/>
          </p:cNvGraphicFramePr>
          <p:nvPr/>
        </p:nvGraphicFramePr>
        <p:xfrm>
          <a:off x="4286250" y="4643438"/>
          <a:ext cx="1833563" cy="428625"/>
        </p:xfrm>
        <a:graphic>
          <a:graphicData uri="http://schemas.openxmlformats.org/presentationml/2006/ole">
            <p:oleObj spid="_x0000_s17418" name="公式" r:id="rId11" imgW="977760" imgH="228600" progId="Equation.3">
              <p:embed/>
            </p:oleObj>
          </a:graphicData>
        </a:graphic>
      </p:graphicFrame>
      <p:sp>
        <p:nvSpPr>
          <p:cNvPr id="17451" name="TextBox 70"/>
          <p:cNvSpPr txBox="1">
            <a:spLocks noChangeArrowheads="1"/>
          </p:cNvSpPr>
          <p:nvPr/>
        </p:nvSpPr>
        <p:spPr bwMode="auto">
          <a:xfrm>
            <a:off x="6143625" y="4643438"/>
            <a:ext cx="25717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u</a:t>
            </a:r>
            <a:r>
              <a:rPr lang="zh-CN" altLang="en-US"/>
              <a:t>在</a:t>
            </a:r>
            <a:r>
              <a:rPr lang="en-US" altLang="zh-CN"/>
              <a:t>x</a:t>
            </a:r>
            <a:r>
              <a:rPr lang="en-US" altLang="zh-CN" baseline="-25000"/>
              <a:t>j+1/2</a:t>
            </a:r>
            <a:r>
              <a:rPr lang="zh-CN" altLang="en-US"/>
              <a:t>点的值！</a:t>
            </a:r>
          </a:p>
        </p:txBody>
      </p:sp>
      <p:sp>
        <p:nvSpPr>
          <p:cNvPr id="17452" name="TextBox 72"/>
          <p:cNvSpPr txBox="1">
            <a:spLocks noChangeArrowheads="1"/>
          </p:cNvSpPr>
          <p:nvPr/>
        </p:nvSpPr>
        <p:spPr bwMode="auto">
          <a:xfrm>
            <a:off x="357188" y="5214938"/>
            <a:ext cx="7929562" cy="708025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/>
              <a:t>关键： 是用         计算          （称为</a:t>
            </a:r>
            <a:r>
              <a:rPr lang="zh-CN" altLang="en-US" sz="2000" b="1">
                <a:solidFill>
                  <a:srgbClr val="FF0000"/>
                </a:solidFill>
              </a:rPr>
              <a:t>重构</a:t>
            </a:r>
            <a:r>
              <a:rPr lang="zh-CN" altLang="en-US" sz="2000" b="1"/>
              <a:t>） ，而不是用        计算        （是标准的</a:t>
            </a:r>
            <a:r>
              <a:rPr lang="zh-CN" altLang="en-US" sz="2000" b="1">
                <a:solidFill>
                  <a:srgbClr val="FF0000"/>
                </a:solidFill>
              </a:rPr>
              <a:t>插值</a:t>
            </a:r>
            <a:r>
              <a:rPr lang="zh-CN" altLang="en-US" sz="2000" b="1"/>
              <a:t>）；否则最高也只能达到</a:t>
            </a:r>
            <a:r>
              <a:rPr lang="en-US" altLang="zh-CN" sz="2000" b="1"/>
              <a:t>2</a:t>
            </a:r>
            <a:r>
              <a:rPr lang="zh-CN" altLang="en-US" sz="2000" b="1"/>
              <a:t>阶精度。   </a:t>
            </a:r>
          </a:p>
        </p:txBody>
      </p:sp>
      <p:graphicFrame>
        <p:nvGraphicFramePr>
          <p:cNvPr id="17419" name="Object 20"/>
          <p:cNvGraphicFramePr>
            <a:graphicFrameLocks noChangeAspect="1"/>
          </p:cNvGraphicFramePr>
          <p:nvPr/>
        </p:nvGraphicFramePr>
        <p:xfrm>
          <a:off x="1785938" y="5214938"/>
          <a:ext cx="476250" cy="428625"/>
        </p:xfrm>
        <a:graphic>
          <a:graphicData uri="http://schemas.openxmlformats.org/presentationml/2006/ole">
            <p:oleObj spid="_x0000_s17419" name="公式" r:id="rId12" imgW="253800" imgH="228600" progId="Equation.3">
              <p:embed/>
            </p:oleObj>
          </a:graphicData>
        </a:graphic>
      </p:graphicFrame>
      <p:graphicFrame>
        <p:nvGraphicFramePr>
          <p:cNvPr id="17420" name="Object 21"/>
          <p:cNvGraphicFramePr>
            <a:graphicFrameLocks noChangeAspect="1"/>
          </p:cNvGraphicFramePr>
          <p:nvPr/>
        </p:nvGraphicFramePr>
        <p:xfrm>
          <a:off x="3071813" y="5143500"/>
          <a:ext cx="642937" cy="428625"/>
        </p:xfrm>
        <a:graphic>
          <a:graphicData uri="http://schemas.openxmlformats.org/presentationml/2006/ole">
            <p:oleObj spid="_x0000_s17420" name="公式" r:id="rId13" imgW="342720" imgH="228600" progId="Equation.3">
              <p:embed/>
            </p:oleObj>
          </a:graphicData>
        </a:graphic>
      </p:graphicFrame>
      <p:graphicFrame>
        <p:nvGraphicFramePr>
          <p:cNvPr id="17421" name="Object 22"/>
          <p:cNvGraphicFramePr>
            <a:graphicFrameLocks noChangeAspect="1"/>
          </p:cNvGraphicFramePr>
          <p:nvPr/>
        </p:nvGraphicFramePr>
        <p:xfrm>
          <a:off x="6572250" y="5214938"/>
          <a:ext cx="476250" cy="428625"/>
        </p:xfrm>
        <a:graphic>
          <a:graphicData uri="http://schemas.openxmlformats.org/presentationml/2006/ole">
            <p:oleObj spid="_x0000_s17421" name="公式" r:id="rId14" imgW="253800" imgH="228600" progId="Equation.3">
              <p:embed/>
            </p:oleObj>
          </a:graphicData>
        </a:graphic>
      </p:graphicFrame>
      <p:graphicFrame>
        <p:nvGraphicFramePr>
          <p:cNvPr id="17422" name="Object 23"/>
          <p:cNvGraphicFramePr>
            <a:graphicFrameLocks noChangeAspect="1"/>
          </p:cNvGraphicFramePr>
          <p:nvPr/>
        </p:nvGraphicFramePr>
        <p:xfrm>
          <a:off x="428625" y="5929313"/>
          <a:ext cx="2214563" cy="714375"/>
        </p:xfrm>
        <a:graphic>
          <a:graphicData uri="http://schemas.openxmlformats.org/presentationml/2006/ole">
            <p:oleObj spid="_x0000_s17422" name="公式" r:id="rId15" imgW="1180800" imgH="380880" progId="Equation.3">
              <p:embed/>
            </p:oleObj>
          </a:graphicData>
        </a:graphic>
      </p:graphicFrame>
      <p:graphicFrame>
        <p:nvGraphicFramePr>
          <p:cNvPr id="17423" name="Object 24"/>
          <p:cNvGraphicFramePr>
            <a:graphicFrameLocks noChangeAspect="1"/>
          </p:cNvGraphicFramePr>
          <p:nvPr/>
        </p:nvGraphicFramePr>
        <p:xfrm>
          <a:off x="6500813" y="1285875"/>
          <a:ext cx="236537" cy="327025"/>
        </p:xfrm>
        <a:graphic>
          <a:graphicData uri="http://schemas.openxmlformats.org/presentationml/2006/ole">
            <p:oleObj spid="_x0000_s17423" name="公式" r:id="rId16" imgW="164880" imgH="228600" progId="Equation.3">
              <p:embed/>
            </p:oleObj>
          </a:graphicData>
        </a:graphic>
      </p:graphicFrame>
      <p:cxnSp>
        <p:nvCxnSpPr>
          <p:cNvPr id="79" name="直接箭头连接符 78"/>
          <p:cNvCxnSpPr>
            <a:endCxn id="18" idx="1"/>
          </p:cNvCxnSpPr>
          <p:nvPr/>
        </p:nvCxnSpPr>
        <p:spPr>
          <a:xfrm rot="16200000" flipH="1">
            <a:off x="6715125" y="1571625"/>
            <a:ext cx="163513" cy="1635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椭圆 79"/>
          <p:cNvSpPr/>
          <p:nvPr/>
        </p:nvSpPr>
        <p:spPr>
          <a:xfrm>
            <a:off x="6929438" y="1928813"/>
            <a:ext cx="71437" cy="61912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82" name="直接箭头连接符 81"/>
          <p:cNvCxnSpPr/>
          <p:nvPr/>
        </p:nvCxnSpPr>
        <p:spPr>
          <a:xfrm rot="5400000" flipH="1" flipV="1">
            <a:off x="6786563" y="2143125"/>
            <a:ext cx="214312" cy="714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424" name="Object 25"/>
          <p:cNvGraphicFramePr>
            <a:graphicFrameLocks noChangeAspect="1"/>
          </p:cNvGraphicFramePr>
          <p:nvPr/>
        </p:nvGraphicFramePr>
        <p:xfrm>
          <a:off x="6715125" y="2357438"/>
          <a:ext cx="236538" cy="327025"/>
        </p:xfrm>
        <a:graphic>
          <a:graphicData uri="http://schemas.openxmlformats.org/presentationml/2006/ole">
            <p:oleObj spid="_x0000_s17424" name="公式" r:id="rId17" imgW="164880" imgH="228600" progId="Equation.3">
              <p:embed/>
            </p:oleObj>
          </a:graphicData>
        </a:graphic>
      </p:graphicFrame>
      <p:graphicFrame>
        <p:nvGraphicFramePr>
          <p:cNvPr id="17425" name="Object 26"/>
          <p:cNvGraphicFramePr>
            <a:graphicFrameLocks noChangeAspect="1"/>
          </p:cNvGraphicFramePr>
          <p:nvPr/>
        </p:nvGraphicFramePr>
        <p:xfrm>
          <a:off x="5651500" y="2000250"/>
          <a:ext cx="365125" cy="327025"/>
        </p:xfrm>
        <a:graphic>
          <a:graphicData uri="http://schemas.openxmlformats.org/presentationml/2006/ole">
            <p:oleObj spid="_x0000_s17425" name="公式" r:id="rId18" imgW="253800" imgH="228600" progId="Equation.3">
              <p:embed/>
            </p:oleObj>
          </a:graphicData>
        </a:graphic>
      </p:graphicFrame>
      <p:cxnSp>
        <p:nvCxnSpPr>
          <p:cNvPr id="88" name="直接箭头连接符 87"/>
          <p:cNvCxnSpPr/>
          <p:nvPr/>
        </p:nvCxnSpPr>
        <p:spPr>
          <a:xfrm rot="16200000" flipH="1">
            <a:off x="5786438" y="2286000"/>
            <a:ext cx="142875" cy="1428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椭圆 90"/>
          <p:cNvSpPr/>
          <p:nvPr/>
        </p:nvSpPr>
        <p:spPr>
          <a:xfrm>
            <a:off x="6072188" y="2571750"/>
            <a:ext cx="71437" cy="61913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92" name="直接连接符 91"/>
          <p:cNvCxnSpPr/>
          <p:nvPr/>
        </p:nvCxnSpPr>
        <p:spPr>
          <a:xfrm rot="5400000">
            <a:off x="5429250" y="3286126"/>
            <a:ext cx="714375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426" name="Object 27"/>
          <p:cNvGraphicFramePr>
            <a:graphicFrameLocks noChangeAspect="1"/>
          </p:cNvGraphicFramePr>
          <p:nvPr/>
        </p:nvGraphicFramePr>
        <p:xfrm>
          <a:off x="5937250" y="3000375"/>
          <a:ext cx="365125" cy="327025"/>
        </p:xfrm>
        <a:graphic>
          <a:graphicData uri="http://schemas.openxmlformats.org/presentationml/2006/ole">
            <p:oleObj spid="_x0000_s17426" name="公式" r:id="rId19" imgW="253800" imgH="228600" progId="Equation.3">
              <p:embed/>
            </p:oleObj>
          </a:graphicData>
        </a:graphic>
      </p:graphicFrame>
      <p:cxnSp>
        <p:nvCxnSpPr>
          <p:cNvPr id="96" name="直接箭头连接符 95"/>
          <p:cNvCxnSpPr/>
          <p:nvPr/>
        </p:nvCxnSpPr>
        <p:spPr>
          <a:xfrm rot="5400000" flipH="1" flipV="1">
            <a:off x="5965032" y="2821781"/>
            <a:ext cx="285750" cy="714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427" name="Object 28"/>
          <p:cNvGraphicFramePr>
            <a:graphicFrameLocks noChangeAspect="1"/>
          </p:cNvGraphicFramePr>
          <p:nvPr/>
        </p:nvGraphicFramePr>
        <p:xfrm>
          <a:off x="7572375" y="5214938"/>
          <a:ext cx="642938" cy="428625"/>
        </p:xfrm>
        <a:graphic>
          <a:graphicData uri="http://schemas.openxmlformats.org/presentationml/2006/ole">
            <p:oleObj spid="_x0000_s17427" name="公式" r:id="rId20" imgW="34272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Copyright by Li Xinliang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7E58D9-F03A-42F4-A757-1D99BC4F68CC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  <p:sp>
        <p:nvSpPr>
          <p:cNvPr id="4" name="云形标注 3"/>
          <p:cNvSpPr/>
          <p:nvPr/>
        </p:nvSpPr>
        <p:spPr>
          <a:xfrm>
            <a:off x="2643188" y="0"/>
            <a:ext cx="4143375" cy="1357313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dirty="0"/>
              <a:t>重要概念澄清：</a:t>
            </a:r>
            <a:endParaRPr lang="en-US" altLang="zh-CN" sz="2800" dirty="0"/>
          </a:p>
          <a:p>
            <a:pPr algn="ctr">
              <a:defRPr/>
            </a:pPr>
            <a:r>
              <a:rPr lang="zh-CN" altLang="en-US" sz="2800" dirty="0"/>
              <a:t>重构与插值</a:t>
            </a:r>
          </a:p>
        </p:txBody>
      </p:sp>
      <p:graphicFrame>
        <p:nvGraphicFramePr>
          <p:cNvPr id="16386" name="Object 2"/>
          <p:cNvGraphicFramePr>
            <a:graphicFrameLocks noChangeAspect="1"/>
          </p:cNvGraphicFramePr>
          <p:nvPr/>
        </p:nvGraphicFramePr>
        <p:xfrm>
          <a:off x="785813" y="428625"/>
          <a:ext cx="1722437" cy="714375"/>
        </p:xfrm>
        <a:graphic>
          <a:graphicData uri="http://schemas.openxmlformats.org/presentationml/2006/ole">
            <p:oleObj spid="_x0000_s16386" name="公式" r:id="rId3" imgW="888840" imgH="368280" progId="Equation.3">
              <p:embed/>
            </p:oleObj>
          </a:graphicData>
        </a:graphic>
      </p:graphicFrame>
      <p:sp>
        <p:nvSpPr>
          <p:cNvPr id="16404" name="TextBox 5"/>
          <p:cNvSpPr txBox="1">
            <a:spLocks noChangeArrowheads="1"/>
          </p:cNvSpPr>
          <p:nvPr/>
        </p:nvSpPr>
        <p:spPr bwMode="auto">
          <a:xfrm>
            <a:off x="251520" y="1412776"/>
            <a:ext cx="32861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 dirty="0" smtClean="0"/>
              <a:t>B. </a:t>
            </a:r>
            <a:r>
              <a:rPr lang="zh-CN" altLang="en-US" sz="2000" b="1" dirty="0"/>
              <a:t>有限差分法：</a:t>
            </a:r>
          </a:p>
        </p:txBody>
      </p:sp>
      <p:graphicFrame>
        <p:nvGraphicFramePr>
          <p:cNvPr id="16387" name="Object 4"/>
          <p:cNvGraphicFramePr>
            <a:graphicFrameLocks noChangeAspect="1"/>
          </p:cNvGraphicFramePr>
          <p:nvPr/>
        </p:nvGraphicFramePr>
        <p:xfrm>
          <a:off x="899592" y="1916832"/>
          <a:ext cx="2520280" cy="953913"/>
        </p:xfrm>
        <a:graphic>
          <a:graphicData uri="http://schemas.openxmlformats.org/presentationml/2006/ole">
            <p:oleObj spid="_x0000_s16387" name="Equation" r:id="rId4" imgW="1143000" imgH="431640" progId="Equation.DSMT4">
              <p:embed/>
            </p:oleObj>
          </a:graphicData>
        </a:graphic>
      </p:graphicFrame>
      <p:sp>
        <p:nvSpPr>
          <p:cNvPr id="16414" name="TextBox 43"/>
          <p:cNvSpPr txBox="1">
            <a:spLocks noChangeArrowheads="1"/>
          </p:cNvSpPr>
          <p:nvPr/>
        </p:nvSpPr>
        <p:spPr bwMode="auto">
          <a:xfrm>
            <a:off x="7358063" y="3786188"/>
            <a:ext cx="64293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/>
              <a:t>j+1/2</a:t>
            </a:r>
            <a:endParaRPr lang="zh-CN" altLang="en-US" sz="1400"/>
          </a:p>
        </p:txBody>
      </p:sp>
      <p:pic>
        <p:nvPicPr>
          <p:cNvPr id="5" name="Picture 16"/>
          <p:cNvPicPr>
            <a:picLocks noChangeAspect="1" noChangeArrowheads="1"/>
          </p:cNvPicPr>
          <p:nvPr/>
        </p:nvPicPr>
        <p:blipFill>
          <a:blip r:embed="rId5" cstate="print"/>
          <a:srcRect l="54137" t="59233" r="19482" b="12067"/>
          <a:stretch>
            <a:fillRect/>
          </a:stretch>
        </p:blipFill>
        <p:spPr bwMode="auto">
          <a:xfrm>
            <a:off x="4139952" y="1268760"/>
            <a:ext cx="482453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401" name="Object 17"/>
          <p:cNvGraphicFramePr>
            <a:graphicFrameLocks noChangeAspect="1"/>
          </p:cNvGraphicFramePr>
          <p:nvPr/>
        </p:nvGraphicFramePr>
        <p:xfrm>
          <a:off x="971600" y="3501008"/>
          <a:ext cx="2758541" cy="720080"/>
        </p:xfrm>
        <a:graphic>
          <a:graphicData uri="http://schemas.openxmlformats.org/presentationml/2006/ole">
            <p:oleObj spid="_x0000_s16401" name="Equation" r:id="rId6" imgW="1409400" imgH="368280" progId="Equation.DSMT4">
              <p:embed/>
            </p:oleObj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539552" y="299695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</a:t>
            </a:r>
            <a:r>
              <a:rPr lang="en-US" altLang="zh-CN" b="1" dirty="0" smtClean="0"/>
              <a:t>h(x)</a:t>
            </a:r>
            <a:r>
              <a:rPr lang="zh-CN" altLang="en-US" b="1" dirty="0" smtClean="0"/>
              <a:t>为 </a:t>
            </a:r>
            <a:r>
              <a:rPr lang="en-US" altLang="zh-CN" b="1" dirty="0" smtClean="0"/>
              <a:t>f(x)</a:t>
            </a:r>
            <a:r>
              <a:rPr lang="zh-CN" altLang="en-US" b="1" dirty="0" smtClean="0"/>
              <a:t>  的“重构函数”</a:t>
            </a:r>
            <a:endParaRPr lang="zh-CN" altLang="en-US" b="1" dirty="0"/>
          </a:p>
        </p:txBody>
      </p:sp>
      <p:graphicFrame>
        <p:nvGraphicFramePr>
          <p:cNvPr id="16402" name="Object 18"/>
          <p:cNvGraphicFramePr>
            <a:graphicFrameLocks noChangeAspect="1"/>
          </p:cNvGraphicFramePr>
          <p:nvPr/>
        </p:nvGraphicFramePr>
        <p:xfrm>
          <a:off x="899592" y="4437112"/>
          <a:ext cx="6048672" cy="541481"/>
        </p:xfrm>
        <a:graphic>
          <a:graphicData uri="http://schemas.openxmlformats.org/presentationml/2006/ole">
            <p:oleObj spid="_x0000_s16402" name="Equation" r:id="rId7" imgW="4254480" imgH="380880" progId="Equation.DSMT4">
              <p:embed/>
            </p:oleObj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755576" y="5445224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差分法与有限体积法的数值格式完全相同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Copyright by Li Xinliang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054F8-1DE3-4FAF-A1A7-F6755BF8B532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 l="56250" t="33333" r="21875" b="44444"/>
          <a:stretch>
            <a:fillRect/>
          </a:stretch>
        </p:blipFill>
        <p:spPr bwMode="auto">
          <a:xfrm>
            <a:off x="5929322" y="500042"/>
            <a:ext cx="2875380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57158" y="571480"/>
            <a:ext cx="478634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 2: 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利用           ，             计算出通量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 rot="16200000" flipH="1">
            <a:off x="7108049" y="3178967"/>
            <a:ext cx="1214446" cy="4286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7358082" y="3071810"/>
            <a:ext cx="1500198" cy="50006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8643966" y="2786058"/>
          <a:ext cx="198437" cy="177800"/>
        </p:xfrm>
        <a:graphic>
          <a:graphicData uri="http://schemas.openxmlformats.org/presentationml/2006/ole">
            <p:oleObj spid="_x0000_s92162" name="Equation" r:id="rId4" imgW="126720" imgH="177480" progId="Equation.DSMT4">
              <p:embed/>
            </p:oleObj>
          </a:graphicData>
        </a:graphic>
      </p:graphicFrame>
      <p:cxnSp>
        <p:nvCxnSpPr>
          <p:cNvPr id="13" name="直接箭头连接符 12"/>
          <p:cNvCxnSpPr/>
          <p:nvPr/>
        </p:nvCxnSpPr>
        <p:spPr>
          <a:xfrm flipV="1">
            <a:off x="7715272" y="3214686"/>
            <a:ext cx="642942" cy="2143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rot="16200000" flipV="1">
            <a:off x="7429520" y="3143248"/>
            <a:ext cx="428628" cy="14287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163" name="Object 3"/>
          <p:cNvGraphicFramePr>
            <a:graphicFrameLocks noChangeAspect="1"/>
          </p:cNvGraphicFramePr>
          <p:nvPr/>
        </p:nvGraphicFramePr>
        <p:xfrm>
          <a:off x="1785918" y="571480"/>
          <a:ext cx="642937" cy="357188"/>
        </p:xfrm>
        <a:graphic>
          <a:graphicData uri="http://schemas.openxmlformats.org/presentationml/2006/ole">
            <p:oleObj spid="_x0000_s92163" name="Equation" r:id="rId5" imgW="457200" imgH="253800" progId="Equation.DSMT4">
              <p:embed/>
            </p:oleObj>
          </a:graphicData>
        </a:graphic>
      </p:graphicFrame>
      <p:graphicFrame>
        <p:nvGraphicFramePr>
          <p:cNvPr id="92164" name="Object 4"/>
          <p:cNvGraphicFramePr>
            <a:graphicFrameLocks noChangeAspect="1"/>
          </p:cNvGraphicFramePr>
          <p:nvPr/>
        </p:nvGraphicFramePr>
        <p:xfrm>
          <a:off x="2643174" y="571480"/>
          <a:ext cx="642937" cy="357188"/>
        </p:xfrm>
        <a:graphic>
          <a:graphicData uri="http://schemas.openxmlformats.org/presentationml/2006/ole">
            <p:oleObj spid="_x0000_s92164" name="Equation" r:id="rId6" imgW="457200" imgH="253800" progId="Equation.DSMT4">
              <p:embed/>
            </p:oleObj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785786" y="1285860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</a:t>
            </a:r>
            <a:r>
              <a:rPr lang="zh-CN" altLang="en-US" b="1" dirty="0" smtClean="0"/>
              <a:t>方法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：流通矢量分裂 （</a:t>
            </a:r>
            <a:r>
              <a:rPr lang="en-US" altLang="zh-CN" b="1" dirty="0" smtClean="0"/>
              <a:t>FVS</a:t>
            </a:r>
            <a:r>
              <a:rPr lang="zh-CN" altLang="en-US" b="1" dirty="0" smtClean="0"/>
              <a:t>）</a:t>
            </a:r>
            <a:endParaRPr lang="zh-CN" altLang="en-US" b="1" dirty="0"/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1857355" y="1785926"/>
          <a:ext cx="2105541" cy="285752"/>
        </p:xfrm>
        <a:graphic>
          <a:graphicData uri="http://schemas.openxmlformats.org/presentationml/2006/ole">
            <p:oleObj spid="_x0000_s92165" name="Equation" r:id="rId7" imgW="1777680" imgH="241200" progId="Equation.DSMT4">
              <p:embed/>
            </p:oleObj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857224" y="2357430"/>
            <a:ext cx="400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方法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：通量差分分裂 </a:t>
            </a:r>
            <a:r>
              <a:rPr lang="en-US" altLang="zh-CN" b="1" dirty="0" smtClean="0"/>
              <a:t>(FDS)</a:t>
            </a:r>
            <a:endParaRPr lang="zh-CN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428728" y="2928934"/>
            <a:ext cx="4929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通过</a:t>
            </a:r>
            <a:r>
              <a:rPr lang="en-US" altLang="zh-CN" b="1" dirty="0" smtClean="0"/>
              <a:t>Riemann</a:t>
            </a:r>
            <a:r>
              <a:rPr lang="zh-CN" altLang="en-US" b="1" dirty="0" smtClean="0"/>
              <a:t>解，获得通量</a:t>
            </a:r>
            <a:endParaRPr lang="en-US" altLang="zh-CN" b="1" dirty="0" smtClean="0"/>
          </a:p>
          <a:p>
            <a:r>
              <a:rPr lang="zh-CN" altLang="en-US" b="1" dirty="0" smtClean="0"/>
              <a:t>可利用近似</a:t>
            </a:r>
            <a:r>
              <a:rPr lang="en-US" altLang="zh-CN" b="1" dirty="0" smtClean="0"/>
              <a:t>Riemann</a:t>
            </a:r>
            <a:r>
              <a:rPr lang="zh-CN" altLang="en-US" b="1" dirty="0" smtClean="0"/>
              <a:t>阶（</a:t>
            </a:r>
            <a:r>
              <a:rPr lang="en-US" altLang="zh-CN" b="1" dirty="0" smtClean="0"/>
              <a:t>Roe, HLL, HLLC)</a:t>
            </a:r>
            <a:endParaRPr lang="zh-CN" altLang="en-US" b="1" dirty="0"/>
          </a:p>
        </p:txBody>
      </p:sp>
      <p:graphicFrame>
        <p:nvGraphicFramePr>
          <p:cNvPr id="92166" name="Object 6"/>
          <p:cNvGraphicFramePr>
            <a:graphicFrameLocks noChangeAspect="1"/>
          </p:cNvGraphicFramePr>
          <p:nvPr/>
        </p:nvGraphicFramePr>
        <p:xfrm>
          <a:off x="2428860" y="3786190"/>
          <a:ext cx="3324225" cy="457200"/>
        </p:xfrm>
        <a:graphic>
          <a:graphicData uri="http://schemas.openxmlformats.org/presentationml/2006/ole">
            <p:oleObj spid="_x0000_s92166" name="Equation" r:id="rId8" imgW="2857320" imgH="393480" progId="Equation.DSMT4">
              <p:embed/>
            </p:oleObj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000100" y="3786190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Roe</a:t>
            </a:r>
            <a:r>
              <a:rPr lang="zh-CN" altLang="en-US" b="1" dirty="0" smtClean="0"/>
              <a:t>格式：</a:t>
            </a:r>
            <a:endParaRPr lang="zh-CN" altLang="en-US" b="1" dirty="0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6572264" y="5857879"/>
            <a:ext cx="1928813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rot="5400000" flipH="1" flipV="1">
            <a:off x="5714221" y="4999835"/>
            <a:ext cx="1714500" cy="15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/>
          <p:cNvSpPr/>
          <p:nvPr/>
        </p:nvSpPr>
        <p:spPr>
          <a:xfrm>
            <a:off x="6572264" y="4572004"/>
            <a:ext cx="1428750" cy="1285875"/>
          </a:xfrm>
          <a:prstGeom prst="triangle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flipH="1" flipV="1">
            <a:off x="6572264" y="4572004"/>
            <a:ext cx="1419225" cy="1295400"/>
          </a:xfrm>
          <a:prstGeom prst="triangle">
            <a:avLst>
              <a:gd name="adj" fmla="val 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 rot="5400000" flipH="1" flipV="1">
            <a:off x="7000890" y="4929191"/>
            <a:ext cx="500062" cy="5000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2"/>
          <p:cNvGraphicFramePr>
            <a:graphicFrameLocks noChangeAspect="1"/>
          </p:cNvGraphicFramePr>
          <p:nvPr/>
        </p:nvGraphicFramePr>
        <p:xfrm>
          <a:off x="6572264" y="5357817"/>
          <a:ext cx="1027113" cy="315912"/>
        </p:xfrm>
        <a:graphic>
          <a:graphicData uri="http://schemas.openxmlformats.org/presentationml/2006/ole">
            <p:oleObj spid="_x0000_s92167" name="Equation" r:id="rId9" imgW="660240" imgH="203040" progId="Equation.3">
              <p:embed/>
            </p:oleObj>
          </a:graphicData>
        </a:graphic>
      </p:graphicFrame>
      <p:graphicFrame>
        <p:nvGraphicFramePr>
          <p:cNvPr id="30" name="Object 3"/>
          <p:cNvGraphicFramePr>
            <a:graphicFrameLocks noChangeAspect="1"/>
          </p:cNvGraphicFramePr>
          <p:nvPr/>
        </p:nvGraphicFramePr>
        <p:xfrm>
          <a:off x="6858014" y="4572004"/>
          <a:ext cx="1108075" cy="315913"/>
        </p:xfrm>
        <a:graphic>
          <a:graphicData uri="http://schemas.openxmlformats.org/presentationml/2006/ole">
            <p:oleObj spid="_x0000_s92168" name="Equation" r:id="rId10" imgW="711000" imgH="203040" progId="Equation.3">
              <p:embed/>
            </p:oleObj>
          </a:graphicData>
        </a:graphic>
      </p:graphicFrame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8358202" y="5500692"/>
            <a:ext cx="6429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x</a:t>
            </a:r>
            <a:endParaRPr lang="zh-CN" altLang="en-US"/>
          </a:p>
        </p:txBody>
      </p:sp>
      <p:sp>
        <p:nvSpPr>
          <p:cNvPr id="32" name="TextBox 11"/>
          <p:cNvSpPr txBox="1">
            <a:spLocks noChangeArrowheads="1"/>
          </p:cNvSpPr>
          <p:nvPr/>
        </p:nvSpPr>
        <p:spPr bwMode="auto">
          <a:xfrm>
            <a:off x="6572264" y="4000504"/>
            <a:ext cx="571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y</a:t>
            </a:r>
            <a:endParaRPr lang="zh-CN" altLang="en-US"/>
          </a:p>
        </p:txBody>
      </p:sp>
      <p:cxnSp>
        <p:nvCxnSpPr>
          <p:cNvPr id="33" name="直接箭头连接符 32"/>
          <p:cNvCxnSpPr/>
          <p:nvPr/>
        </p:nvCxnSpPr>
        <p:spPr>
          <a:xfrm rot="10800000">
            <a:off x="6858014" y="4857754"/>
            <a:ext cx="714375" cy="6429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5"/>
          <p:cNvSpPr txBox="1">
            <a:spLocks noChangeArrowheads="1"/>
          </p:cNvSpPr>
          <p:nvPr/>
        </p:nvSpPr>
        <p:spPr bwMode="auto">
          <a:xfrm>
            <a:off x="7429514" y="4857754"/>
            <a:ext cx="428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i="1">
                <a:latin typeface="Times New Roman" pitchFamily="18" charset="0"/>
                <a:cs typeface="Times New Roman" pitchFamily="18" charset="0"/>
              </a:rPr>
              <a:t>x’</a:t>
            </a:r>
            <a:endParaRPr lang="zh-CN" altLang="en-US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TextBox 16"/>
          <p:cNvSpPr txBox="1">
            <a:spLocks noChangeArrowheads="1"/>
          </p:cNvSpPr>
          <p:nvPr/>
        </p:nvSpPr>
        <p:spPr bwMode="auto">
          <a:xfrm>
            <a:off x="6715139" y="4857754"/>
            <a:ext cx="428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y’</a:t>
            </a:r>
            <a:endParaRPr lang="zh-CN" altLang="en-US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42976" y="4429132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方法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： </a:t>
            </a:r>
            <a:r>
              <a:rPr lang="en-US" altLang="zh-CN" b="1" dirty="0" smtClean="0"/>
              <a:t>AUSM</a:t>
            </a:r>
            <a:r>
              <a:rPr lang="zh-CN" altLang="en-US" b="1" dirty="0" smtClean="0"/>
              <a:t>方法</a:t>
            </a:r>
            <a:endParaRPr lang="zh-CN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1428728" y="5143512"/>
            <a:ext cx="485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压力项单独处理，其余项类似</a:t>
            </a:r>
            <a:r>
              <a:rPr lang="en-US" altLang="zh-CN" b="1" dirty="0" smtClean="0"/>
              <a:t>Van Leer </a:t>
            </a:r>
            <a:r>
              <a:rPr lang="zh-CN" altLang="en-US" b="1" dirty="0" smtClean="0"/>
              <a:t>分裂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Copyright by Li Xinliang</a:t>
            </a:r>
            <a:endParaRPr lang="zh-CN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 l="56250" t="33333" r="21875" b="44444"/>
          <a:stretch>
            <a:fillRect/>
          </a:stretch>
        </p:blipFill>
        <p:spPr bwMode="auto">
          <a:xfrm>
            <a:off x="5929322" y="500042"/>
            <a:ext cx="2875380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直接连接符 5"/>
          <p:cNvCxnSpPr/>
          <p:nvPr/>
        </p:nvCxnSpPr>
        <p:spPr>
          <a:xfrm rot="16200000" flipH="1">
            <a:off x="7108049" y="3178967"/>
            <a:ext cx="1214446" cy="4286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7358082" y="3071810"/>
            <a:ext cx="1500198" cy="50006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8643966" y="2786058"/>
          <a:ext cx="198437" cy="177800"/>
        </p:xfrm>
        <a:graphic>
          <a:graphicData uri="http://schemas.openxmlformats.org/presentationml/2006/ole">
            <p:oleObj spid="_x0000_s110594" name="Equation" r:id="rId4" imgW="126720" imgH="177480" progId="Equation.DSMT4">
              <p:embed/>
            </p:oleObj>
          </a:graphicData>
        </a:graphic>
      </p:graphicFrame>
      <p:cxnSp>
        <p:nvCxnSpPr>
          <p:cNvPr id="13" name="直接箭头连接符 12"/>
          <p:cNvCxnSpPr/>
          <p:nvPr/>
        </p:nvCxnSpPr>
        <p:spPr>
          <a:xfrm flipV="1">
            <a:off x="7715272" y="3214686"/>
            <a:ext cx="642942" cy="2143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rot="16200000" flipV="1">
            <a:off x="7429520" y="3143248"/>
            <a:ext cx="428628" cy="14287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1472" y="642918"/>
            <a:ext cx="471490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小技巧： 利用局部坐标系，计算通量时简化为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维问题</a:t>
            </a:r>
            <a:endParaRPr lang="zh-CN" altLang="en-US" b="1" dirty="0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7215206" y="4143380"/>
            <a:ext cx="107157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rot="5400000" flipH="1" flipV="1">
            <a:off x="6823091" y="3749677"/>
            <a:ext cx="785818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929586" y="3714752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500958" y="2428868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8072462" y="2928933"/>
          <a:ext cx="236538" cy="254733"/>
        </p:xfrm>
        <a:graphic>
          <a:graphicData uri="http://schemas.openxmlformats.org/presentationml/2006/ole">
            <p:oleObj spid="_x0000_s110599" name="Equation" r:id="rId5" imgW="164880" imgH="177480" progId="Equation.DSMT4">
              <p:embed/>
            </p:oleObj>
          </a:graphicData>
        </a:graphic>
      </p:graphicFrame>
      <p:graphicFrame>
        <p:nvGraphicFramePr>
          <p:cNvPr id="110600" name="Object 8"/>
          <p:cNvGraphicFramePr>
            <a:graphicFrameLocks noChangeAspect="1"/>
          </p:cNvGraphicFramePr>
          <p:nvPr/>
        </p:nvGraphicFramePr>
        <p:xfrm>
          <a:off x="7277100" y="2982913"/>
          <a:ext cx="255588" cy="290512"/>
        </p:xfrm>
        <a:graphic>
          <a:graphicData uri="http://schemas.openxmlformats.org/presentationml/2006/ole">
            <p:oleObj spid="_x0000_s110600" name="Equation" r:id="rId6" imgW="177480" imgH="203040" progId="Equation.DSMT4">
              <p:embed/>
            </p:oleObj>
          </a:graphicData>
        </a:graphic>
      </p:graphicFrame>
      <p:graphicFrame>
        <p:nvGraphicFramePr>
          <p:cNvPr id="110601" name="Object 9"/>
          <p:cNvGraphicFramePr>
            <a:graphicFrameLocks noChangeAspect="1"/>
          </p:cNvGraphicFramePr>
          <p:nvPr/>
        </p:nvGraphicFramePr>
        <p:xfrm>
          <a:off x="8001024" y="4143380"/>
          <a:ext cx="180975" cy="200025"/>
        </p:xfrm>
        <a:graphic>
          <a:graphicData uri="http://schemas.openxmlformats.org/presentationml/2006/ole">
            <p:oleObj spid="_x0000_s110601" name="Equation" r:id="rId7" imgW="126720" imgH="139680" progId="Equation.DSMT4">
              <p:embed/>
            </p:oleObj>
          </a:graphicData>
        </a:graphic>
      </p:graphicFrame>
      <p:graphicFrame>
        <p:nvGraphicFramePr>
          <p:cNvPr id="110602" name="Object 10"/>
          <p:cNvGraphicFramePr>
            <a:graphicFrameLocks noChangeAspect="1"/>
          </p:cNvGraphicFramePr>
          <p:nvPr/>
        </p:nvGraphicFramePr>
        <p:xfrm>
          <a:off x="6929454" y="3286124"/>
          <a:ext cx="201613" cy="236537"/>
        </p:xfrm>
        <a:graphic>
          <a:graphicData uri="http://schemas.openxmlformats.org/presentationml/2006/ole">
            <p:oleObj spid="_x0000_s110602" name="Equation" r:id="rId8" imgW="139680" imgH="164880" progId="Equation.DSMT4">
              <p:embed/>
            </p:oleObj>
          </a:graphicData>
        </a:graphic>
      </p:graphicFrame>
      <p:cxnSp>
        <p:nvCxnSpPr>
          <p:cNvPr id="34" name="直接箭头连接符 33"/>
          <p:cNvCxnSpPr/>
          <p:nvPr/>
        </p:nvCxnSpPr>
        <p:spPr>
          <a:xfrm>
            <a:off x="928664" y="4429123"/>
            <a:ext cx="1928813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rot="5400000" flipH="1" flipV="1">
            <a:off x="70621" y="3571079"/>
            <a:ext cx="1714500" cy="15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等腰三角形 35"/>
          <p:cNvSpPr/>
          <p:nvPr/>
        </p:nvSpPr>
        <p:spPr>
          <a:xfrm>
            <a:off x="928664" y="3143248"/>
            <a:ext cx="1428750" cy="1285875"/>
          </a:xfrm>
          <a:prstGeom prst="triangle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 flipH="1" flipV="1">
            <a:off x="928664" y="3143248"/>
            <a:ext cx="1419225" cy="1295400"/>
          </a:xfrm>
          <a:prstGeom prst="triangle">
            <a:avLst>
              <a:gd name="adj" fmla="val 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38" name="直接箭头连接符 37"/>
          <p:cNvCxnSpPr/>
          <p:nvPr/>
        </p:nvCxnSpPr>
        <p:spPr>
          <a:xfrm rot="5400000" flipH="1" flipV="1">
            <a:off x="1357290" y="3500435"/>
            <a:ext cx="500062" cy="5000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Object 2"/>
          <p:cNvGraphicFramePr>
            <a:graphicFrameLocks noChangeAspect="1"/>
          </p:cNvGraphicFramePr>
          <p:nvPr/>
        </p:nvGraphicFramePr>
        <p:xfrm>
          <a:off x="928664" y="3929061"/>
          <a:ext cx="1027113" cy="315912"/>
        </p:xfrm>
        <a:graphic>
          <a:graphicData uri="http://schemas.openxmlformats.org/presentationml/2006/ole">
            <p:oleObj spid="_x0000_s110603" name="Equation" r:id="rId9" imgW="660240" imgH="203040" progId="Equation.3">
              <p:embed/>
            </p:oleObj>
          </a:graphicData>
        </a:graphic>
      </p:graphicFrame>
      <p:graphicFrame>
        <p:nvGraphicFramePr>
          <p:cNvPr id="40" name="Object 3"/>
          <p:cNvGraphicFramePr>
            <a:graphicFrameLocks noChangeAspect="1"/>
          </p:cNvGraphicFramePr>
          <p:nvPr/>
        </p:nvGraphicFramePr>
        <p:xfrm>
          <a:off x="1214414" y="3143248"/>
          <a:ext cx="1108075" cy="315913"/>
        </p:xfrm>
        <a:graphic>
          <a:graphicData uri="http://schemas.openxmlformats.org/presentationml/2006/ole">
            <p:oleObj spid="_x0000_s110604" name="Equation" r:id="rId10" imgW="711000" imgH="203040" progId="Equation.3">
              <p:embed/>
            </p:oleObj>
          </a:graphicData>
        </a:graphic>
      </p:graphicFrame>
      <p:sp>
        <p:nvSpPr>
          <p:cNvPr id="41" name="TextBox 11"/>
          <p:cNvSpPr txBox="1">
            <a:spLocks noChangeArrowheads="1"/>
          </p:cNvSpPr>
          <p:nvPr/>
        </p:nvSpPr>
        <p:spPr bwMode="auto">
          <a:xfrm>
            <a:off x="928664" y="2571748"/>
            <a:ext cx="571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y</a:t>
            </a:r>
            <a:endParaRPr lang="zh-CN" altLang="en-US"/>
          </a:p>
        </p:txBody>
      </p:sp>
      <p:cxnSp>
        <p:nvCxnSpPr>
          <p:cNvPr id="42" name="直接箭头连接符 41"/>
          <p:cNvCxnSpPr/>
          <p:nvPr/>
        </p:nvCxnSpPr>
        <p:spPr>
          <a:xfrm rot="10800000">
            <a:off x="1214414" y="3428998"/>
            <a:ext cx="714375" cy="6429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5"/>
          <p:cNvSpPr txBox="1">
            <a:spLocks noChangeArrowheads="1"/>
          </p:cNvSpPr>
          <p:nvPr/>
        </p:nvSpPr>
        <p:spPr bwMode="auto">
          <a:xfrm>
            <a:off x="1785914" y="3428998"/>
            <a:ext cx="428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i="1">
                <a:latin typeface="Times New Roman" pitchFamily="18" charset="0"/>
                <a:cs typeface="Times New Roman" pitchFamily="18" charset="0"/>
              </a:rPr>
              <a:t>x’</a:t>
            </a:r>
            <a:endParaRPr lang="zh-CN" altLang="en-US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TextBox 16"/>
          <p:cNvSpPr txBox="1">
            <a:spLocks noChangeArrowheads="1"/>
          </p:cNvSpPr>
          <p:nvPr/>
        </p:nvSpPr>
        <p:spPr bwMode="auto">
          <a:xfrm>
            <a:off x="1071539" y="3428998"/>
            <a:ext cx="428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y’</a:t>
            </a:r>
            <a:endParaRPr lang="zh-CN" altLang="en-US" i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1214414" y="1571612"/>
          <a:ext cx="304800" cy="914400"/>
        </p:xfrm>
        <a:graphic>
          <a:graphicData uri="http://schemas.openxmlformats.org/presentationml/2006/ole">
            <p:oleObj spid="_x0000_s110605" name="Equation" r:id="rId11" imgW="304560" imgH="914400" progId="Equation.DSMT4">
              <p:embed/>
            </p:oleObj>
          </a:graphicData>
        </a:graphic>
      </p:graphicFrame>
      <p:sp>
        <p:nvSpPr>
          <p:cNvPr id="33" name="右箭头 32"/>
          <p:cNvSpPr/>
          <p:nvPr/>
        </p:nvSpPr>
        <p:spPr>
          <a:xfrm>
            <a:off x="1643042" y="1928802"/>
            <a:ext cx="428628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0606" name="Object 14"/>
          <p:cNvGraphicFramePr>
            <a:graphicFrameLocks noChangeAspect="1"/>
          </p:cNvGraphicFramePr>
          <p:nvPr/>
        </p:nvGraphicFramePr>
        <p:xfrm>
          <a:off x="2285984" y="1571612"/>
          <a:ext cx="304800" cy="914400"/>
        </p:xfrm>
        <a:graphic>
          <a:graphicData uri="http://schemas.openxmlformats.org/presentationml/2006/ole">
            <p:oleObj spid="_x0000_s110606" name="Equation" r:id="rId12" imgW="304560" imgH="914400" progId="Equation.DSMT4">
              <p:embed/>
            </p:oleObj>
          </a:graphicData>
        </a:graphic>
      </p:graphicFrame>
      <p:cxnSp>
        <p:nvCxnSpPr>
          <p:cNvPr id="48" name="直接箭头连接符 47"/>
          <p:cNvCxnSpPr/>
          <p:nvPr/>
        </p:nvCxnSpPr>
        <p:spPr>
          <a:xfrm>
            <a:off x="2857488" y="2143116"/>
            <a:ext cx="1143008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右箭头 48"/>
          <p:cNvSpPr/>
          <p:nvPr/>
        </p:nvSpPr>
        <p:spPr>
          <a:xfrm>
            <a:off x="3071802" y="3357562"/>
            <a:ext cx="571504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4286248" y="4286256"/>
            <a:ext cx="2643206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rot="5400000" flipH="1" flipV="1">
            <a:off x="3643306" y="3643314"/>
            <a:ext cx="128588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4286248" y="3286124"/>
            <a:ext cx="1214446" cy="10001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5500694" y="3286124"/>
            <a:ext cx="1214446" cy="10001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0607" name="Object 15"/>
          <p:cNvGraphicFramePr>
            <a:graphicFrameLocks noChangeAspect="1"/>
          </p:cNvGraphicFramePr>
          <p:nvPr/>
        </p:nvGraphicFramePr>
        <p:xfrm>
          <a:off x="6786578" y="4357694"/>
          <a:ext cx="236537" cy="254000"/>
        </p:xfrm>
        <a:graphic>
          <a:graphicData uri="http://schemas.openxmlformats.org/presentationml/2006/ole">
            <p:oleObj spid="_x0000_s110607" name="Equation" r:id="rId13" imgW="164880" imgH="177480" progId="Equation.DSMT4">
              <p:embed/>
            </p:oleObj>
          </a:graphicData>
        </a:graphic>
      </p:graphicFrame>
      <p:graphicFrame>
        <p:nvGraphicFramePr>
          <p:cNvPr id="110608" name="Object 16"/>
          <p:cNvGraphicFramePr>
            <a:graphicFrameLocks noChangeAspect="1"/>
          </p:cNvGraphicFramePr>
          <p:nvPr/>
        </p:nvGraphicFramePr>
        <p:xfrm>
          <a:off x="3929058" y="2928934"/>
          <a:ext cx="255588" cy="290512"/>
        </p:xfrm>
        <a:graphic>
          <a:graphicData uri="http://schemas.openxmlformats.org/presentationml/2006/ole">
            <p:oleObj spid="_x0000_s110608" name="Equation" r:id="rId14" imgW="177480" imgH="203040" progId="Equation.DSMT4">
              <p:embed/>
            </p:oleObj>
          </a:graphicData>
        </a:graphic>
      </p:graphicFrame>
      <p:graphicFrame>
        <p:nvGraphicFramePr>
          <p:cNvPr id="110609" name="Object 2"/>
          <p:cNvGraphicFramePr>
            <a:graphicFrameLocks noChangeAspect="1"/>
          </p:cNvGraphicFramePr>
          <p:nvPr/>
        </p:nvGraphicFramePr>
        <p:xfrm>
          <a:off x="4327523" y="3624252"/>
          <a:ext cx="1087437" cy="355600"/>
        </p:xfrm>
        <a:graphic>
          <a:graphicData uri="http://schemas.openxmlformats.org/presentationml/2006/ole">
            <p:oleObj spid="_x0000_s110609" name="Equation" r:id="rId15" imgW="698400" imgH="228600" progId="Equation.DSMT4">
              <p:embed/>
            </p:oleObj>
          </a:graphicData>
        </a:graphic>
      </p:graphicFrame>
      <p:graphicFrame>
        <p:nvGraphicFramePr>
          <p:cNvPr id="110610" name="Object 3"/>
          <p:cNvGraphicFramePr>
            <a:graphicFrameLocks noChangeAspect="1"/>
          </p:cNvGraphicFramePr>
          <p:nvPr/>
        </p:nvGraphicFramePr>
        <p:xfrm>
          <a:off x="5532435" y="3624252"/>
          <a:ext cx="1187450" cy="355600"/>
        </p:xfrm>
        <a:graphic>
          <a:graphicData uri="http://schemas.openxmlformats.org/presentationml/2006/ole">
            <p:oleObj spid="_x0000_s110610" name="Equation" r:id="rId16" imgW="761760" imgH="228600" progId="Equation.DSMT4">
              <p:embed/>
            </p:oleObj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2786050" y="1500174"/>
            <a:ext cx="114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“扩展的”一维问题</a:t>
            </a:r>
            <a:endParaRPr lang="zh-CN" altLang="en-US" dirty="0"/>
          </a:p>
        </p:txBody>
      </p:sp>
      <p:graphicFrame>
        <p:nvGraphicFramePr>
          <p:cNvPr id="110611" name="Object 19"/>
          <p:cNvGraphicFramePr>
            <a:graphicFrameLocks noChangeAspect="1"/>
          </p:cNvGraphicFramePr>
          <p:nvPr/>
        </p:nvGraphicFramePr>
        <p:xfrm>
          <a:off x="2714612" y="4143380"/>
          <a:ext cx="180975" cy="200025"/>
        </p:xfrm>
        <a:graphic>
          <a:graphicData uri="http://schemas.openxmlformats.org/presentationml/2006/ole">
            <p:oleObj spid="_x0000_s110611" name="Equation" r:id="rId17" imgW="126720" imgH="139680" progId="Equation.DSMT4">
              <p:embed/>
            </p:oleObj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642910" y="4643446"/>
            <a:ext cx="2428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x,y</a:t>
            </a:r>
            <a:r>
              <a:rPr lang="zh-CN" altLang="en-US" dirty="0" smtClean="0"/>
              <a:t>坐标系下的</a:t>
            </a:r>
            <a:r>
              <a:rPr lang="en-US" altLang="zh-CN" dirty="0" smtClean="0"/>
              <a:t>Riemann</a:t>
            </a:r>
            <a:r>
              <a:rPr lang="zh-CN" altLang="en-US" dirty="0" smtClean="0"/>
              <a:t>问题（二维）</a:t>
            </a:r>
            <a:endParaRPr lang="zh-CN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4143372" y="4500570"/>
            <a:ext cx="300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x’,y</a:t>
            </a:r>
            <a:r>
              <a:rPr lang="en-US" altLang="zh-CN" dirty="0" smtClean="0"/>
              <a:t>’ </a:t>
            </a:r>
            <a:r>
              <a:rPr lang="zh-CN" altLang="en-US" dirty="0" smtClean="0"/>
              <a:t>坐标系下的</a:t>
            </a:r>
            <a:r>
              <a:rPr lang="en-US" altLang="zh-CN" dirty="0" smtClean="0"/>
              <a:t>Riemann</a:t>
            </a:r>
            <a:r>
              <a:rPr lang="zh-CN" altLang="en-US" dirty="0" smtClean="0"/>
              <a:t>问题（一维）</a:t>
            </a:r>
            <a:endParaRPr lang="zh-CN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785786" y="5572140"/>
            <a:ext cx="61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x’, y’ </a:t>
            </a:r>
            <a:r>
              <a:rPr lang="zh-CN" altLang="en-US" b="1" dirty="0" smtClean="0"/>
              <a:t>坐标系下，切向速度</a:t>
            </a:r>
            <a:r>
              <a:rPr lang="en-US" altLang="zh-CN" b="1" dirty="0" smtClean="0"/>
              <a:t>v’</a:t>
            </a:r>
            <a:r>
              <a:rPr lang="zh-CN" altLang="en-US" b="1" dirty="0" smtClean="0"/>
              <a:t>表现相当于</a:t>
            </a:r>
            <a:r>
              <a:rPr lang="zh-CN" altLang="en-US" b="1" dirty="0" smtClean="0">
                <a:solidFill>
                  <a:srgbClr val="FF0000"/>
                </a:solidFill>
              </a:rPr>
              <a:t>被动标量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Copyright by Li Xinliang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054F8-1DE3-4FAF-A1A7-F6755BF8B532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00034" y="500042"/>
            <a:ext cx="3071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3. </a:t>
            </a:r>
            <a:r>
              <a:rPr lang="zh-CN" altLang="en-US" sz="2400" b="1" dirty="0" smtClean="0"/>
              <a:t>粘性通量的计算</a:t>
            </a:r>
            <a:endParaRPr lang="zh-CN" altLang="en-US" sz="2400" b="1" dirty="0"/>
          </a:p>
        </p:txBody>
      </p:sp>
      <p:graphicFrame>
        <p:nvGraphicFramePr>
          <p:cNvPr id="132098" name="Object 2"/>
          <p:cNvGraphicFramePr>
            <a:graphicFrameLocks noChangeAspect="1"/>
          </p:cNvGraphicFramePr>
          <p:nvPr/>
        </p:nvGraphicFramePr>
        <p:xfrm>
          <a:off x="714348" y="1428736"/>
          <a:ext cx="3789362" cy="642937"/>
        </p:xfrm>
        <a:graphic>
          <a:graphicData uri="http://schemas.openxmlformats.org/presentationml/2006/ole">
            <p:oleObj spid="_x0000_s132098" name="Equation" r:id="rId3" imgW="2641600" imgH="444500" progId="Equation.DSMT4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3143240" y="1428736"/>
            <a:ext cx="1000132" cy="64294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2099" name="Picture 3"/>
          <p:cNvPicPr>
            <a:picLocks noChangeAspect="1" noChangeArrowheads="1"/>
          </p:cNvPicPr>
          <p:nvPr/>
        </p:nvPicPr>
        <p:blipFill>
          <a:blip r:embed="rId4" cstate="print"/>
          <a:srcRect l="36719" t="45833" r="41797" b="19444"/>
          <a:stretch>
            <a:fillRect/>
          </a:stretch>
        </p:blipFill>
        <p:spPr bwMode="auto">
          <a:xfrm>
            <a:off x="5500694" y="285728"/>
            <a:ext cx="3429024" cy="3117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32100" name="Object 9"/>
          <p:cNvGraphicFramePr>
            <a:graphicFrameLocks noChangeAspect="1"/>
          </p:cNvGraphicFramePr>
          <p:nvPr/>
        </p:nvGraphicFramePr>
        <p:xfrm>
          <a:off x="481013" y="2286000"/>
          <a:ext cx="2046287" cy="1144588"/>
        </p:xfrm>
        <a:graphic>
          <a:graphicData uri="http://schemas.openxmlformats.org/presentationml/2006/ole">
            <p:oleObj spid="_x0000_s132100" name="Equation" r:id="rId5" imgW="2044440" imgH="1143000" progId="Equation.DSMT4">
              <p:embed/>
            </p:oleObj>
          </a:graphicData>
        </a:graphic>
      </p:graphicFrame>
      <p:graphicFrame>
        <p:nvGraphicFramePr>
          <p:cNvPr id="132102" name="Object 9"/>
          <p:cNvGraphicFramePr>
            <a:graphicFrameLocks noChangeAspect="1"/>
          </p:cNvGraphicFramePr>
          <p:nvPr/>
        </p:nvGraphicFramePr>
        <p:xfrm>
          <a:off x="2916238" y="2273300"/>
          <a:ext cx="2071687" cy="1169988"/>
        </p:xfrm>
        <a:graphic>
          <a:graphicData uri="http://schemas.openxmlformats.org/presentationml/2006/ole">
            <p:oleObj spid="_x0000_s132102" name="Equation" r:id="rId6" imgW="2070000" imgH="1168200" progId="Equation.DSMT4">
              <p:embed/>
            </p:oleObj>
          </a:graphicData>
        </a:graphic>
      </p:graphicFrame>
      <p:graphicFrame>
        <p:nvGraphicFramePr>
          <p:cNvPr id="132103" name="Object 28"/>
          <p:cNvGraphicFramePr>
            <a:graphicFrameLocks noChangeAspect="1"/>
          </p:cNvGraphicFramePr>
          <p:nvPr/>
        </p:nvGraphicFramePr>
        <p:xfrm>
          <a:off x="714348" y="3643314"/>
          <a:ext cx="1919288" cy="935038"/>
        </p:xfrm>
        <a:graphic>
          <a:graphicData uri="http://schemas.openxmlformats.org/presentationml/2006/ole">
            <p:oleObj spid="_x0000_s132103" name="公式" r:id="rId7" imgW="1726920" imgH="838080" progId="Equation.3">
              <p:embed/>
            </p:oleObj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99592" y="5085184"/>
            <a:ext cx="4464496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关键问题： 计算</a:t>
            </a:r>
            <a:endParaRPr lang="zh-CN" altLang="en-US" sz="2000" b="1" dirty="0"/>
          </a:p>
        </p:txBody>
      </p:sp>
      <p:graphicFrame>
        <p:nvGraphicFramePr>
          <p:cNvPr id="132104" name="Object 13"/>
          <p:cNvGraphicFramePr>
            <a:graphicFrameLocks noChangeAspect="1"/>
          </p:cNvGraphicFramePr>
          <p:nvPr/>
        </p:nvGraphicFramePr>
        <p:xfrm>
          <a:off x="3059832" y="5085184"/>
          <a:ext cx="617538" cy="549275"/>
        </p:xfrm>
        <a:graphic>
          <a:graphicData uri="http://schemas.openxmlformats.org/presentationml/2006/ole">
            <p:oleObj spid="_x0000_s132104" name="公式" r:id="rId8" imgW="457200" imgH="406080" progId="Equation.3">
              <p:embed/>
            </p:oleObj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4355976" y="5085184"/>
          <a:ext cx="858244" cy="274638"/>
        </p:xfrm>
        <a:graphic>
          <a:graphicData uri="http://schemas.openxmlformats.org/presentationml/2006/ole">
            <p:oleObj spid="_x0000_s132105" name="Equation" r:id="rId9" imgW="634680" imgH="2030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857488" y="3714752"/>
            <a:ext cx="35719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            </a:t>
            </a:r>
            <a:r>
              <a:rPr lang="zh-CN" altLang="en-US" b="1" dirty="0" smtClean="0"/>
              <a:t>对         的导数同样计算</a:t>
            </a:r>
            <a:endParaRPr lang="zh-CN" altLang="en-US" b="1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Copyright by Li Xinliang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054F8-1DE3-4FAF-A1A7-F6755BF8B532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57158" y="642918"/>
            <a:ext cx="4143404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方法</a:t>
            </a:r>
            <a:r>
              <a:rPr lang="en-US" altLang="zh-CN" sz="2000" b="1" dirty="0" smtClean="0"/>
              <a:t>1. </a:t>
            </a:r>
            <a:r>
              <a:rPr lang="zh-CN" altLang="en-US" sz="2000" b="1" dirty="0" smtClean="0"/>
              <a:t>利用</a:t>
            </a:r>
            <a:r>
              <a:rPr lang="en-US" altLang="zh-CN" sz="2000" b="1" dirty="0" err="1" smtClean="0"/>
              <a:t>Jacobian</a:t>
            </a:r>
            <a:r>
              <a:rPr lang="zh-CN" altLang="en-US" sz="2000" b="1" dirty="0" smtClean="0"/>
              <a:t>变换</a:t>
            </a:r>
            <a:endParaRPr lang="zh-CN" altLang="en-US" sz="2000" b="1" dirty="0"/>
          </a:p>
        </p:txBody>
      </p:sp>
      <p:graphicFrame>
        <p:nvGraphicFramePr>
          <p:cNvPr id="136194" name="Object 13"/>
          <p:cNvGraphicFramePr>
            <a:graphicFrameLocks noChangeAspect="1"/>
          </p:cNvGraphicFramePr>
          <p:nvPr/>
        </p:nvGraphicFramePr>
        <p:xfrm>
          <a:off x="5214942" y="142852"/>
          <a:ext cx="617538" cy="549275"/>
        </p:xfrm>
        <a:graphic>
          <a:graphicData uri="http://schemas.openxmlformats.org/presentationml/2006/ole">
            <p:oleObj spid="_x0000_s136194" name="公式" r:id="rId3" imgW="457200" imgH="406080" progId="Equation.3">
              <p:embed/>
            </p:oleObj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85720" y="1285860"/>
          <a:ext cx="2560637" cy="576263"/>
        </p:xfrm>
        <a:graphic>
          <a:graphicData uri="http://schemas.openxmlformats.org/presentationml/2006/ole">
            <p:oleObj spid="_x0000_s136195" name="Equation" r:id="rId4" imgW="2145960" imgH="482400" progId="Equation.DSMT4">
              <p:embed/>
            </p:oleObj>
          </a:graphicData>
        </a:graphic>
      </p:graphicFrame>
      <p:cxnSp>
        <p:nvCxnSpPr>
          <p:cNvPr id="9" name="直接箭头连接符 8"/>
          <p:cNvCxnSpPr/>
          <p:nvPr/>
        </p:nvCxnSpPr>
        <p:spPr>
          <a:xfrm rot="5400000">
            <a:off x="1250133" y="2178835"/>
            <a:ext cx="357190" cy="1428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428596" y="2357430"/>
          <a:ext cx="1773238" cy="576262"/>
        </p:xfrm>
        <a:graphic>
          <a:graphicData uri="http://schemas.openxmlformats.org/presentationml/2006/ole">
            <p:oleObj spid="_x0000_s136196" name="Equation" r:id="rId5" imgW="1485720" imgH="482400" progId="Equation.DSMT4">
              <p:embed/>
            </p:oleObj>
          </a:graphicData>
        </a:graphic>
      </p:graphicFrame>
      <p:cxnSp>
        <p:nvCxnSpPr>
          <p:cNvPr id="13" name="直接箭头连接符 12"/>
          <p:cNvCxnSpPr/>
          <p:nvPr/>
        </p:nvCxnSpPr>
        <p:spPr>
          <a:xfrm>
            <a:off x="2143108" y="2143116"/>
            <a:ext cx="642942" cy="4286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6197" name="Object 5"/>
          <p:cNvGraphicFramePr>
            <a:graphicFrameLocks noChangeAspect="1"/>
          </p:cNvGraphicFramePr>
          <p:nvPr/>
        </p:nvGraphicFramePr>
        <p:xfrm>
          <a:off x="2857488" y="2285992"/>
          <a:ext cx="2512256" cy="978633"/>
        </p:xfrm>
        <a:graphic>
          <a:graphicData uri="http://schemas.openxmlformats.org/presentationml/2006/ole">
            <p:oleObj spid="_x0000_s136197" name="Equation" r:id="rId6" imgW="2286000" imgH="888840" progId="Equation.DSMT4">
              <p:embed/>
            </p:oleObj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500034" y="3071810"/>
          <a:ext cx="1500198" cy="1742390"/>
        </p:xfrm>
        <a:graphic>
          <a:graphicData uri="http://schemas.openxmlformats.org/presentationml/2006/ole">
            <p:oleObj spid="_x0000_s136198" name="Equation" r:id="rId7" imgW="1104840" imgH="1282680" progId="Equation.DSMT4">
              <p:embed/>
            </p:oleObj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3143240" y="3786190"/>
          <a:ext cx="461599" cy="285752"/>
        </p:xfrm>
        <a:graphic>
          <a:graphicData uri="http://schemas.openxmlformats.org/presentationml/2006/ole">
            <p:oleObj spid="_x0000_s136199" name="Equation" r:id="rId8" imgW="266400" imgH="164880" progId="Equation.DSMT4">
              <p:embed/>
            </p:oleObj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4000496" y="3714752"/>
          <a:ext cx="428628" cy="311729"/>
        </p:xfrm>
        <a:graphic>
          <a:graphicData uri="http://schemas.openxmlformats.org/presentationml/2006/ole">
            <p:oleObj spid="_x0000_s136200" name="Equation" r:id="rId9" imgW="279360" imgH="203040" progId="Equation.DSMT4">
              <p:embed/>
            </p:oleObj>
          </a:graphicData>
        </a:graphic>
      </p:graphicFrame>
      <p:cxnSp>
        <p:nvCxnSpPr>
          <p:cNvPr id="21" name="直接箭头连接符 20"/>
          <p:cNvCxnSpPr/>
          <p:nvPr/>
        </p:nvCxnSpPr>
        <p:spPr>
          <a:xfrm rot="16200000" flipV="1">
            <a:off x="4143372" y="3357562"/>
            <a:ext cx="285752" cy="1428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rot="10800000">
            <a:off x="1428728" y="3143248"/>
            <a:ext cx="1785950" cy="50006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6201" name="Object 9"/>
          <p:cNvGraphicFramePr>
            <a:graphicFrameLocks noChangeAspect="1"/>
          </p:cNvGraphicFramePr>
          <p:nvPr/>
        </p:nvGraphicFramePr>
        <p:xfrm>
          <a:off x="3357554" y="1285860"/>
          <a:ext cx="2576512" cy="576262"/>
        </p:xfrm>
        <a:graphic>
          <a:graphicData uri="http://schemas.openxmlformats.org/presentationml/2006/ole">
            <p:oleObj spid="_x0000_s136201" name="Equation" r:id="rId10" imgW="2158920" imgH="482400" progId="Equation.DSMT4">
              <p:embed/>
            </p:oleObj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00034" y="5000636"/>
            <a:ext cx="378621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方法</a:t>
            </a:r>
            <a:r>
              <a:rPr lang="en-US" altLang="zh-CN" b="1" dirty="0" smtClean="0"/>
              <a:t>2. </a:t>
            </a:r>
            <a:r>
              <a:rPr lang="zh-CN" altLang="en-US" b="1" dirty="0" smtClean="0"/>
              <a:t>利用</a:t>
            </a:r>
            <a:r>
              <a:rPr lang="en-US" altLang="zh-CN" b="1" dirty="0" smtClean="0"/>
              <a:t>Green</a:t>
            </a:r>
            <a:r>
              <a:rPr lang="zh-CN" altLang="en-US" b="1" dirty="0" smtClean="0"/>
              <a:t>积分公式计算</a:t>
            </a:r>
            <a:endParaRPr lang="zh-CN" altLang="en-US" b="1" dirty="0"/>
          </a:p>
        </p:txBody>
      </p:sp>
      <p:graphicFrame>
        <p:nvGraphicFramePr>
          <p:cNvPr id="136202" name="Object 4"/>
          <p:cNvGraphicFramePr>
            <a:graphicFrameLocks noChangeAspect="1"/>
          </p:cNvGraphicFramePr>
          <p:nvPr/>
        </p:nvGraphicFramePr>
        <p:xfrm>
          <a:off x="936625" y="5572125"/>
          <a:ext cx="2693988" cy="500063"/>
        </p:xfrm>
        <a:graphic>
          <a:graphicData uri="http://schemas.openxmlformats.org/presentationml/2006/ole">
            <p:oleObj spid="_x0000_s136202" name="Equation" r:id="rId11" imgW="1777680" imgH="330120" progId="Equation.DSMT4">
              <p:embed/>
            </p:oleObj>
          </a:graphicData>
        </a:graphic>
      </p:graphicFrame>
      <p:graphicFrame>
        <p:nvGraphicFramePr>
          <p:cNvPr id="136203" name="Object 5"/>
          <p:cNvGraphicFramePr>
            <a:graphicFrameLocks noChangeAspect="1"/>
          </p:cNvGraphicFramePr>
          <p:nvPr/>
        </p:nvGraphicFramePr>
        <p:xfrm>
          <a:off x="4500562" y="5500702"/>
          <a:ext cx="2463800" cy="673100"/>
        </p:xfrm>
        <a:graphic>
          <a:graphicData uri="http://schemas.openxmlformats.org/presentationml/2006/ole">
            <p:oleObj spid="_x0000_s136203" name="Equation" r:id="rId12" imgW="1625400" imgH="444240" progId="Equation.DSMT4">
              <p:embed/>
            </p:oleObj>
          </a:graphicData>
        </a:graphic>
      </p:graphicFrame>
      <p:pic>
        <p:nvPicPr>
          <p:cNvPr id="136204" name="Picture 12"/>
          <p:cNvPicPr>
            <a:picLocks noChangeAspect="1" noChangeArrowheads="1"/>
          </p:cNvPicPr>
          <p:nvPr/>
        </p:nvPicPr>
        <p:blipFill>
          <a:blip r:embed="rId13" cstate="print"/>
          <a:srcRect l="42188" t="45833" r="44370" b="18750"/>
          <a:stretch>
            <a:fillRect/>
          </a:stretch>
        </p:blipFill>
        <p:spPr bwMode="auto">
          <a:xfrm>
            <a:off x="6715140" y="571480"/>
            <a:ext cx="2143140" cy="3176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TextBox 28"/>
          <p:cNvSpPr txBox="1"/>
          <p:nvPr/>
        </p:nvSpPr>
        <p:spPr>
          <a:xfrm>
            <a:off x="5143504" y="5000636"/>
            <a:ext cx="350046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最终公式与方法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相同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5143504" y="2643182"/>
            <a:ext cx="3857652" cy="1928826"/>
          </a:xfrm>
          <a:prstGeom prst="rect">
            <a:avLst/>
          </a:prstGeom>
          <a:solidFill>
            <a:srgbClr val="92D05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>
          <a:xfrm>
            <a:off x="2357438" y="6492875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Copyright by Li </a:t>
            </a:r>
            <a:r>
              <a:rPr lang="en-US" altLang="zh-CN" dirty="0" err="1" smtClean="0"/>
              <a:t>Xinliang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A10F18-2FB3-4344-8096-15B86B63F344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  <p:sp>
        <p:nvSpPr>
          <p:cNvPr id="5142" name="TextBox 3"/>
          <p:cNvSpPr txBox="1">
            <a:spLocks noChangeArrowheads="1"/>
          </p:cNvSpPr>
          <p:nvPr/>
        </p:nvSpPr>
        <p:spPr bwMode="auto">
          <a:xfrm>
            <a:off x="500034" y="357166"/>
            <a:ext cx="5786437" cy="400050"/>
          </a:xfrm>
          <a:prstGeom prst="rect">
            <a:avLst/>
          </a:prstGeom>
          <a:solidFill>
            <a:srgbClr val="FFC000">
              <a:alpha val="49019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 dirty="0" smtClean="0"/>
              <a:t>知识回顾： </a:t>
            </a:r>
            <a:r>
              <a:rPr lang="en-US" altLang="zh-CN" sz="2000" b="1" dirty="0" smtClean="0"/>
              <a:t>Roe </a:t>
            </a:r>
            <a:r>
              <a:rPr lang="zh-CN" altLang="en-US" sz="2000" b="1" dirty="0" smtClean="0"/>
              <a:t>格式</a:t>
            </a:r>
            <a:endParaRPr lang="zh-CN" altLang="en-US" sz="2000" b="1" dirty="0"/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857224" y="1214422"/>
          <a:ext cx="1274763" cy="500062"/>
        </p:xfrm>
        <a:graphic>
          <a:graphicData uri="http://schemas.openxmlformats.org/presentationml/2006/ole">
            <p:oleObj spid="_x0000_s144386" name="Equation" r:id="rId3" imgW="939600" imgH="368280" progId="Equation.3">
              <p:embed/>
            </p:oleObj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2878138" y="1214438"/>
          <a:ext cx="2601912" cy="500062"/>
        </p:xfrm>
        <a:graphic>
          <a:graphicData uri="http://schemas.openxmlformats.org/presentationml/2006/ole">
            <p:oleObj spid="_x0000_s144387" name="Equation" r:id="rId4" imgW="1917360" imgH="368280" progId="Equation.3">
              <p:embed/>
            </p:oleObj>
          </a:graphicData>
        </a:graphic>
      </p:graphicFrame>
      <p:sp>
        <p:nvSpPr>
          <p:cNvPr id="5143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135" name="Object 19"/>
          <p:cNvGraphicFramePr>
            <a:graphicFrameLocks noChangeAspect="1"/>
          </p:cNvGraphicFramePr>
          <p:nvPr/>
        </p:nvGraphicFramePr>
        <p:xfrm>
          <a:off x="6162675" y="2071678"/>
          <a:ext cx="2981325" cy="357188"/>
        </p:xfrm>
        <a:graphic>
          <a:graphicData uri="http://schemas.openxmlformats.org/presentationml/2006/ole">
            <p:oleObj spid="_x0000_s144388" name="Equation" r:id="rId5" imgW="2120760" imgH="253800" progId="Equation.3">
              <p:embed/>
            </p:oleObj>
          </a:graphicData>
        </a:graphic>
      </p:graphicFrame>
      <p:pic>
        <p:nvPicPr>
          <p:cNvPr id="5159" name="Picture 37"/>
          <p:cNvPicPr>
            <a:picLocks noChangeAspect="1" noChangeArrowheads="1"/>
          </p:cNvPicPr>
          <p:nvPr/>
        </p:nvPicPr>
        <p:blipFill>
          <a:blip r:embed="rId6" cstate="print"/>
          <a:srcRect l="49219" t="31494" r="27344" b="45801"/>
          <a:stretch>
            <a:fillRect/>
          </a:stretch>
        </p:blipFill>
        <p:spPr bwMode="auto">
          <a:xfrm>
            <a:off x="6357950" y="0"/>
            <a:ext cx="2214563" cy="171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139" name="Object 38"/>
          <p:cNvGraphicFramePr>
            <a:graphicFrameLocks noChangeAspect="1"/>
          </p:cNvGraphicFramePr>
          <p:nvPr/>
        </p:nvGraphicFramePr>
        <p:xfrm>
          <a:off x="8143875" y="357188"/>
          <a:ext cx="755650" cy="266700"/>
        </p:xfrm>
        <a:graphic>
          <a:graphicData uri="http://schemas.openxmlformats.org/presentationml/2006/ole">
            <p:oleObj spid="_x0000_s144389" name="Equation" r:id="rId7" imgW="647640" imgH="228600" progId="Equation.3">
              <p:embed/>
            </p:oleObj>
          </a:graphicData>
        </a:graphic>
      </p:graphicFrame>
      <p:sp>
        <p:nvSpPr>
          <p:cNvPr id="5160" name="TextBox 58"/>
          <p:cNvSpPr txBox="1">
            <a:spLocks noChangeArrowheads="1"/>
          </p:cNvSpPr>
          <p:nvPr/>
        </p:nvSpPr>
        <p:spPr bwMode="auto">
          <a:xfrm>
            <a:off x="8072438" y="142875"/>
            <a:ext cx="8572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200" b="1"/>
              <a:t>平均斜率</a:t>
            </a:r>
          </a:p>
        </p:txBody>
      </p:sp>
      <p:sp>
        <p:nvSpPr>
          <p:cNvPr id="42" name="右箭头 41"/>
          <p:cNvSpPr/>
          <p:nvPr/>
        </p:nvSpPr>
        <p:spPr>
          <a:xfrm>
            <a:off x="2285984" y="1357298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3286116" y="1785926"/>
            <a:ext cx="285752" cy="9286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785786" y="1857364"/>
            <a:ext cx="2286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线性化，以平均增长率代替瞬时增长率</a:t>
            </a:r>
            <a:endParaRPr lang="zh-CN" altLang="en-US" dirty="0"/>
          </a:p>
        </p:txBody>
      </p:sp>
      <p:graphicFrame>
        <p:nvGraphicFramePr>
          <p:cNvPr id="5140" name="Object 7"/>
          <p:cNvGraphicFramePr>
            <a:graphicFrameLocks noChangeAspect="1"/>
          </p:cNvGraphicFramePr>
          <p:nvPr/>
        </p:nvGraphicFramePr>
        <p:xfrm>
          <a:off x="3929058" y="1928802"/>
          <a:ext cx="1643074" cy="518866"/>
        </p:xfrm>
        <a:graphic>
          <a:graphicData uri="http://schemas.openxmlformats.org/presentationml/2006/ole">
            <p:oleObj spid="_x0000_s144390" name="Equation" r:id="rId8" imgW="1485720" imgH="469800" progId="Equation.3">
              <p:embed/>
            </p:oleObj>
          </a:graphicData>
        </a:graphic>
      </p:graphicFrame>
      <p:graphicFrame>
        <p:nvGraphicFramePr>
          <p:cNvPr id="5141" name="Object 3"/>
          <p:cNvGraphicFramePr>
            <a:graphicFrameLocks noChangeAspect="1"/>
          </p:cNvGraphicFramePr>
          <p:nvPr/>
        </p:nvGraphicFramePr>
        <p:xfrm>
          <a:off x="2903538" y="2786063"/>
          <a:ext cx="1223962" cy="500062"/>
        </p:xfrm>
        <a:graphic>
          <a:graphicData uri="http://schemas.openxmlformats.org/presentationml/2006/ole">
            <p:oleObj spid="_x0000_s144391" name="Equation" r:id="rId9" imgW="901440" imgH="368280" progId="Equation.3">
              <p:embed/>
            </p:oleObj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857224" y="2500306"/>
            <a:ext cx="157163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[j,j+1]</a:t>
            </a:r>
            <a:r>
              <a:rPr lang="zh-CN" altLang="en-US" dirty="0" smtClean="0"/>
              <a:t>区间内</a:t>
            </a:r>
            <a:endParaRPr lang="zh-CN" altLang="en-US" dirty="0"/>
          </a:p>
        </p:txBody>
      </p:sp>
      <p:graphicFrame>
        <p:nvGraphicFramePr>
          <p:cNvPr id="4" name="Object 16"/>
          <p:cNvGraphicFramePr>
            <a:graphicFrameLocks noChangeAspect="1"/>
          </p:cNvGraphicFramePr>
          <p:nvPr/>
        </p:nvGraphicFramePr>
        <p:xfrm>
          <a:off x="5429256" y="3071810"/>
          <a:ext cx="3452817" cy="357188"/>
        </p:xfrm>
        <a:graphic>
          <a:graphicData uri="http://schemas.openxmlformats.org/presentationml/2006/ole">
            <p:oleObj spid="_x0000_s144392" name="Equation" r:id="rId10" imgW="2209680" imgH="228600" progId="Equation.3">
              <p:embed/>
            </p:oleObj>
          </a:graphicData>
        </a:graphic>
      </p:graphicFrame>
      <p:sp>
        <p:nvSpPr>
          <p:cNvPr id="50" name="TextBox 18"/>
          <p:cNvSpPr txBox="1">
            <a:spLocks noChangeArrowheads="1"/>
          </p:cNvSpPr>
          <p:nvPr/>
        </p:nvSpPr>
        <p:spPr bwMode="auto">
          <a:xfrm>
            <a:off x="6215074" y="3643314"/>
            <a:ext cx="2714644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连续</a:t>
            </a:r>
            <a:r>
              <a:rPr lang="zh-CN" altLang="en-US" b="1" dirty="0"/>
              <a:t>，且</a:t>
            </a:r>
            <a:endParaRPr lang="en-US" altLang="zh-CN" b="1" dirty="0"/>
          </a:p>
          <a:p>
            <a:r>
              <a:rPr lang="zh-CN" altLang="en-US" b="1" dirty="0" smtClean="0"/>
              <a:t>可</a:t>
            </a:r>
            <a:r>
              <a:rPr lang="zh-CN" altLang="en-US" b="1" dirty="0"/>
              <a:t>通过相似变换</a:t>
            </a:r>
            <a:r>
              <a:rPr lang="zh-CN" altLang="en-US" b="1" dirty="0" smtClean="0"/>
              <a:t>对角化</a:t>
            </a:r>
            <a:endParaRPr lang="en-US" altLang="zh-CN" b="1" dirty="0"/>
          </a:p>
        </p:txBody>
      </p:sp>
      <p:graphicFrame>
        <p:nvGraphicFramePr>
          <p:cNvPr id="51" name="Object 12"/>
          <p:cNvGraphicFramePr>
            <a:graphicFrameLocks noChangeAspect="1"/>
          </p:cNvGraphicFramePr>
          <p:nvPr/>
        </p:nvGraphicFramePr>
        <p:xfrm>
          <a:off x="7358082" y="3643314"/>
          <a:ext cx="1096963" cy="266700"/>
        </p:xfrm>
        <a:graphic>
          <a:graphicData uri="http://schemas.openxmlformats.org/presentationml/2006/ole">
            <p:oleObj spid="_x0000_s144393" name="Equation" r:id="rId11" imgW="939600" imgH="228600" progId="Equation.3">
              <p:embed/>
            </p:oleObj>
          </a:graphicData>
        </a:graphic>
      </p:graphicFrame>
      <p:graphicFrame>
        <p:nvGraphicFramePr>
          <p:cNvPr id="55" name="Object 21"/>
          <p:cNvGraphicFramePr>
            <a:graphicFrameLocks noChangeAspect="1"/>
          </p:cNvGraphicFramePr>
          <p:nvPr/>
        </p:nvGraphicFramePr>
        <p:xfrm>
          <a:off x="5429256" y="3643314"/>
          <a:ext cx="755650" cy="266700"/>
        </p:xfrm>
        <a:graphic>
          <a:graphicData uri="http://schemas.openxmlformats.org/presentationml/2006/ole">
            <p:oleObj spid="_x0000_s144394" name="Equation" r:id="rId12" imgW="647640" imgH="228600" progId="Equation.3">
              <p:embed/>
            </p:oleObj>
          </a:graphicData>
        </a:graphic>
      </p:graphicFrame>
      <p:graphicFrame>
        <p:nvGraphicFramePr>
          <p:cNvPr id="56" name="Object 22"/>
          <p:cNvGraphicFramePr>
            <a:graphicFrameLocks noChangeAspect="1"/>
          </p:cNvGraphicFramePr>
          <p:nvPr/>
        </p:nvGraphicFramePr>
        <p:xfrm>
          <a:off x="5429256" y="3929064"/>
          <a:ext cx="755650" cy="266700"/>
        </p:xfrm>
        <a:graphic>
          <a:graphicData uri="http://schemas.openxmlformats.org/presentationml/2006/ole">
            <p:oleObj spid="_x0000_s144395" name="Equation" r:id="rId13" imgW="647640" imgH="228600" progId="Equation.3">
              <p:embed/>
            </p:oleObj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5286380" y="2714620"/>
            <a:ext cx="285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  </a:t>
            </a:r>
            <a:r>
              <a:rPr lang="zh-CN" altLang="en-US" b="1" dirty="0" smtClean="0"/>
              <a:t>应当具有的性质</a:t>
            </a:r>
            <a:endParaRPr lang="zh-CN" altLang="en-US" b="1" dirty="0"/>
          </a:p>
        </p:txBody>
      </p:sp>
      <p:graphicFrame>
        <p:nvGraphicFramePr>
          <p:cNvPr id="5148" name="Object 21"/>
          <p:cNvGraphicFramePr>
            <a:graphicFrameLocks noChangeAspect="1"/>
          </p:cNvGraphicFramePr>
          <p:nvPr/>
        </p:nvGraphicFramePr>
        <p:xfrm>
          <a:off x="5286380" y="2786058"/>
          <a:ext cx="755650" cy="266700"/>
        </p:xfrm>
        <a:graphic>
          <a:graphicData uri="http://schemas.openxmlformats.org/presentationml/2006/ole">
            <p:oleObj spid="_x0000_s144396" name="Equation" r:id="rId14" imgW="647640" imgH="228600" progId="Equation.3">
              <p:embed/>
            </p:oleObj>
          </a:graphicData>
        </a:graphic>
      </p:graphicFrame>
      <p:cxnSp>
        <p:nvCxnSpPr>
          <p:cNvPr id="63" name="直接箭头连接符 62"/>
          <p:cNvCxnSpPr/>
          <p:nvPr/>
        </p:nvCxnSpPr>
        <p:spPr>
          <a:xfrm rot="5400000">
            <a:off x="3107918" y="3750074"/>
            <a:ext cx="785818" cy="7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49" name="Object 6"/>
          <p:cNvGraphicFramePr>
            <a:graphicFrameLocks noChangeAspect="1"/>
          </p:cNvGraphicFramePr>
          <p:nvPr/>
        </p:nvGraphicFramePr>
        <p:xfrm>
          <a:off x="500034" y="4214818"/>
          <a:ext cx="4491037" cy="611187"/>
        </p:xfrm>
        <a:graphic>
          <a:graphicData uri="http://schemas.openxmlformats.org/presentationml/2006/ole">
            <p:oleObj spid="_x0000_s144397" name="Equation" r:id="rId15" imgW="2895480" imgH="393480" progId="Equation.DSMT4">
              <p:embed/>
            </p:oleObj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1643042" y="3357562"/>
            <a:ext cx="178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常系数方程的</a:t>
            </a:r>
            <a:r>
              <a:rPr lang="en-US" altLang="zh-CN" dirty="0" smtClean="0"/>
              <a:t>Riemann</a:t>
            </a:r>
            <a:r>
              <a:rPr lang="zh-CN" altLang="en-US" dirty="0" smtClean="0"/>
              <a:t>解</a:t>
            </a:r>
            <a:endParaRPr lang="zh-CN" altLang="en-US" dirty="0"/>
          </a:p>
        </p:txBody>
      </p:sp>
      <p:sp>
        <p:nvSpPr>
          <p:cNvPr id="43" name="任意多边形 42"/>
          <p:cNvSpPr/>
          <p:nvPr/>
        </p:nvSpPr>
        <p:spPr>
          <a:xfrm>
            <a:off x="6296025" y="4857761"/>
            <a:ext cx="1490685" cy="1562090"/>
          </a:xfrm>
          <a:custGeom>
            <a:avLst/>
            <a:gdLst>
              <a:gd name="connsiteX0" fmla="*/ 0 w 1209675"/>
              <a:gd name="connsiteY0" fmla="*/ 1419225 h 1419225"/>
              <a:gd name="connsiteX1" fmla="*/ 352425 w 1209675"/>
              <a:gd name="connsiteY1" fmla="*/ 666750 h 1419225"/>
              <a:gd name="connsiteX2" fmla="*/ 1209675 w 1209675"/>
              <a:gd name="connsiteY2" fmla="*/ 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419225">
                <a:moveTo>
                  <a:pt x="0" y="1419225"/>
                </a:moveTo>
                <a:cubicBezTo>
                  <a:pt x="75406" y="1161256"/>
                  <a:pt x="150813" y="903288"/>
                  <a:pt x="352425" y="666750"/>
                </a:cubicBezTo>
                <a:cubicBezTo>
                  <a:pt x="554038" y="430213"/>
                  <a:pt x="881856" y="215106"/>
                  <a:pt x="1209675" y="0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6286512" y="6000768"/>
            <a:ext cx="214314" cy="214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7429520" y="4929198"/>
            <a:ext cx="214314" cy="214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6786578" y="5000636"/>
            <a:ext cx="142876" cy="142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6429388" y="6072206"/>
            <a:ext cx="500066" cy="40052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rot="16200000" flipH="1" flipV="1">
            <a:off x="7139435" y="4790655"/>
            <a:ext cx="40052" cy="60289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/>
          <p:cNvSpPr/>
          <p:nvPr/>
        </p:nvSpPr>
        <p:spPr>
          <a:xfrm>
            <a:off x="6786578" y="6000768"/>
            <a:ext cx="142876" cy="142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7" name="对象 66"/>
          <p:cNvGraphicFramePr>
            <a:graphicFrameLocks noChangeAspect="1"/>
          </p:cNvGraphicFramePr>
          <p:nvPr/>
        </p:nvGraphicFramePr>
        <p:xfrm>
          <a:off x="6715140" y="4714884"/>
          <a:ext cx="215900" cy="203200"/>
        </p:xfrm>
        <a:graphic>
          <a:graphicData uri="http://schemas.openxmlformats.org/presentationml/2006/ole">
            <p:oleObj spid="_x0000_s144399" name="Equation" r:id="rId16" imgW="215640" imgH="203040" progId="Equation.3">
              <p:embed/>
            </p:oleObj>
          </a:graphicData>
        </a:graphic>
      </p:graphicFrame>
      <p:graphicFrame>
        <p:nvGraphicFramePr>
          <p:cNvPr id="5157" name="Object 37"/>
          <p:cNvGraphicFramePr>
            <a:graphicFrameLocks noChangeAspect="1"/>
          </p:cNvGraphicFramePr>
          <p:nvPr/>
        </p:nvGraphicFramePr>
        <p:xfrm>
          <a:off x="6792913" y="5786438"/>
          <a:ext cx="203200" cy="203200"/>
        </p:xfrm>
        <a:graphic>
          <a:graphicData uri="http://schemas.openxmlformats.org/presentationml/2006/ole">
            <p:oleObj spid="_x0000_s144400" name="Equation" r:id="rId17" imgW="203040" imgH="203040" progId="Equation.3">
              <p:embed/>
            </p:oleObj>
          </a:graphicData>
        </a:graphic>
      </p:graphicFrame>
      <p:graphicFrame>
        <p:nvGraphicFramePr>
          <p:cNvPr id="144401" name="Object 9"/>
          <p:cNvGraphicFramePr>
            <a:graphicFrameLocks noChangeAspect="1"/>
          </p:cNvGraphicFramePr>
          <p:nvPr/>
        </p:nvGraphicFramePr>
        <p:xfrm>
          <a:off x="741363" y="5060950"/>
          <a:ext cx="2819400" cy="1203325"/>
        </p:xfrm>
        <a:graphic>
          <a:graphicData uri="http://schemas.openxmlformats.org/presentationml/2006/ole">
            <p:oleObj spid="_x0000_s144401" name="Equation" r:id="rId18" imgW="1904760" imgH="81252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Copyright by Li Xinliang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054F8-1DE3-4FAF-A1A7-F6755BF8B532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785786" y="357166"/>
            <a:ext cx="62865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 dirty="0"/>
              <a:t> </a:t>
            </a:r>
            <a:r>
              <a:rPr lang="en-US" altLang="zh-CN" sz="2400" b="1" dirty="0">
                <a:solidFill>
                  <a:srgbClr val="0000FF"/>
                </a:solidFill>
                <a:latin typeface="Calibri" pitchFamily="34" charset="0"/>
              </a:rPr>
              <a:t>§ </a:t>
            </a:r>
            <a:r>
              <a:rPr lang="en-US" altLang="zh-CN" sz="2400" b="1" dirty="0" smtClean="0">
                <a:solidFill>
                  <a:srgbClr val="0000FF"/>
                </a:solidFill>
                <a:latin typeface="Calibri" pitchFamily="34" charset="0"/>
              </a:rPr>
              <a:t>7.2 </a:t>
            </a:r>
            <a:r>
              <a:rPr lang="zh-CN" altLang="en-US" sz="2400" b="1" dirty="0" smtClean="0">
                <a:solidFill>
                  <a:srgbClr val="0000FF"/>
                </a:solidFill>
                <a:latin typeface="Calibri" pitchFamily="34" charset="0"/>
              </a:rPr>
              <a:t>边界条件及网格分块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1142984"/>
            <a:ext cx="371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1. </a:t>
            </a:r>
            <a:r>
              <a:rPr lang="zh-CN" altLang="en-US" sz="2000" b="1" dirty="0" smtClean="0"/>
              <a:t>边界条件的处理方法</a:t>
            </a:r>
            <a:endParaRPr lang="zh-CN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71538" y="1714488"/>
            <a:ext cx="2643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常用方法： 虚网格</a:t>
            </a:r>
            <a:endParaRPr lang="zh-CN" altLang="en-US" sz="20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500034" y="2285992"/>
            <a:ext cx="4000528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设置</a:t>
            </a:r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或</a:t>
            </a:r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层虚网格（如果采用高精度格式，需设置更多重虚网格）</a:t>
            </a:r>
            <a:endParaRPr lang="zh-CN" altLang="en-US" sz="20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571472" y="3643314"/>
            <a:ext cx="392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虚网格点上的值根据边界条件给定</a:t>
            </a:r>
            <a:endParaRPr lang="zh-CN" altLang="en-US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428596" y="4143380"/>
            <a:ext cx="400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 </a:t>
            </a:r>
            <a:r>
              <a:rPr lang="zh-CN" altLang="en-US" b="1" dirty="0" smtClean="0"/>
              <a:t>绝热固壁边界条件</a:t>
            </a:r>
            <a:endParaRPr lang="zh-CN" altLang="en-US" b="1" dirty="0"/>
          </a:p>
        </p:txBody>
      </p:sp>
      <p:graphicFrame>
        <p:nvGraphicFramePr>
          <p:cNvPr id="64" name="对象 63"/>
          <p:cNvGraphicFramePr>
            <a:graphicFrameLocks noChangeAspect="1"/>
          </p:cNvGraphicFramePr>
          <p:nvPr/>
        </p:nvGraphicFramePr>
        <p:xfrm>
          <a:off x="1528763" y="4643438"/>
          <a:ext cx="871537" cy="1365250"/>
        </p:xfrm>
        <a:graphic>
          <a:graphicData uri="http://schemas.openxmlformats.org/presentationml/2006/ole">
            <p:oleObj spid="_x0000_s137223" name="Equation" r:id="rId3" imgW="583920" imgH="914400" progId="Equation.DSMT4">
              <p:embed/>
            </p:oleObj>
          </a:graphicData>
        </a:graphic>
      </p:graphicFrame>
      <p:sp>
        <p:nvSpPr>
          <p:cNvPr id="68" name="TextBox 67"/>
          <p:cNvSpPr txBox="1"/>
          <p:nvPr/>
        </p:nvSpPr>
        <p:spPr>
          <a:xfrm>
            <a:off x="3286116" y="4214818"/>
            <a:ext cx="250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超声速入口边界条件</a:t>
            </a:r>
            <a:endParaRPr lang="zh-CN" altLang="en-US" b="1" dirty="0"/>
          </a:p>
        </p:txBody>
      </p:sp>
      <p:graphicFrame>
        <p:nvGraphicFramePr>
          <p:cNvPr id="69" name="对象 68"/>
          <p:cNvGraphicFramePr>
            <a:graphicFrameLocks noChangeAspect="1"/>
          </p:cNvGraphicFramePr>
          <p:nvPr/>
        </p:nvGraphicFramePr>
        <p:xfrm>
          <a:off x="4151313" y="4786313"/>
          <a:ext cx="768350" cy="1257300"/>
        </p:xfrm>
        <a:graphic>
          <a:graphicData uri="http://schemas.openxmlformats.org/presentationml/2006/ole">
            <p:oleObj spid="_x0000_s137225" name="Equation" r:id="rId4" imgW="558720" imgH="914400" progId="Equation.DSMT4">
              <p:embed/>
            </p:oleObj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6286512" y="4214818"/>
            <a:ext cx="2428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超声速出口边界条件</a:t>
            </a:r>
            <a:endParaRPr lang="zh-CN" altLang="en-US" b="1" dirty="0"/>
          </a:p>
        </p:txBody>
      </p:sp>
      <p:graphicFrame>
        <p:nvGraphicFramePr>
          <p:cNvPr id="137226" name="Object 10"/>
          <p:cNvGraphicFramePr>
            <a:graphicFrameLocks noChangeAspect="1"/>
          </p:cNvGraphicFramePr>
          <p:nvPr/>
        </p:nvGraphicFramePr>
        <p:xfrm>
          <a:off x="7181850" y="4714875"/>
          <a:ext cx="796925" cy="1365250"/>
        </p:xfrm>
        <a:graphic>
          <a:graphicData uri="http://schemas.openxmlformats.org/presentationml/2006/ole">
            <p:oleObj spid="_x0000_s137226" name="Equation" r:id="rId5" imgW="533160" imgH="914400" progId="Equation.DSMT4">
              <p:embed/>
            </p:oleObj>
          </a:graphicData>
        </a:graphic>
      </p:graphicFrame>
      <p:pic>
        <p:nvPicPr>
          <p:cNvPr id="137227" name="Picture 11"/>
          <p:cNvPicPr>
            <a:picLocks noChangeAspect="1" noChangeArrowheads="1"/>
          </p:cNvPicPr>
          <p:nvPr/>
        </p:nvPicPr>
        <p:blipFill>
          <a:blip r:embed="rId6" cstate="print"/>
          <a:srcRect l="46485" t="9722" r="14453" b="45139"/>
          <a:stretch>
            <a:fillRect/>
          </a:stretch>
        </p:blipFill>
        <p:spPr bwMode="auto">
          <a:xfrm>
            <a:off x="5000628" y="714356"/>
            <a:ext cx="3956566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3" name="对象 72"/>
          <p:cNvGraphicFramePr>
            <a:graphicFrameLocks noChangeAspect="1"/>
          </p:cNvGraphicFramePr>
          <p:nvPr/>
        </p:nvGraphicFramePr>
        <p:xfrm>
          <a:off x="1000100" y="3143248"/>
          <a:ext cx="1078483" cy="428628"/>
        </p:xfrm>
        <a:graphic>
          <a:graphicData uri="http://schemas.openxmlformats.org/presentationml/2006/ole">
            <p:oleObj spid="_x0000_s137228" name="Equation" r:id="rId7" imgW="990360" imgH="393480" progId="Equation.DSMT4">
              <p:embed/>
            </p:oleObj>
          </a:graphicData>
        </a:graphic>
      </p:graphicFrame>
      <p:graphicFrame>
        <p:nvGraphicFramePr>
          <p:cNvPr id="74" name="对象 73"/>
          <p:cNvGraphicFramePr>
            <a:graphicFrameLocks noChangeAspect="1"/>
          </p:cNvGraphicFramePr>
          <p:nvPr/>
        </p:nvGraphicFramePr>
        <p:xfrm>
          <a:off x="2500298" y="3214686"/>
          <a:ext cx="1206508" cy="285752"/>
        </p:xfrm>
        <a:graphic>
          <a:graphicData uri="http://schemas.openxmlformats.org/presentationml/2006/ole">
            <p:oleObj spid="_x0000_s137229" name="Equation" r:id="rId8" imgW="965160" imgH="228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Copyright by Li Xinliang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054F8-1DE3-4FAF-A1A7-F6755BF8B532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00034" y="714356"/>
            <a:ext cx="35719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亚声速入口边界条件</a:t>
            </a:r>
            <a:endParaRPr lang="zh-CN" altLang="en-US" b="1" dirty="0"/>
          </a:p>
        </p:txBody>
      </p:sp>
      <p:cxnSp>
        <p:nvCxnSpPr>
          <p:cNvPr id="6" name="直接连接符 5"/>
          <p:cNvCxnSpPr/>
          <p:nvPr/>
        </p:nvCxnSpPr>
        <p:spPr>
          <a:xfrm rot="5400000">
            <a:off x="5965835" y="1535893"/>
            <a:ext cx="1928032" cy="7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右箭头 6"/>
          <p:cNvSpPr/>
          <p:nvPr/>
        </p:nvSpPr>
        <p:spPr>
          <a:xfrm>
            <a:off x="5929322" y="785794"/>
            <a:ext cx="571504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572132" y="500042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外部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15206" y="500042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计算域内部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6143636" y="1643050"/>
            <a:ext cx="1571636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6072198" y="1571612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858016" y="1571612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643834" y="1571612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4857752" y="1071546"/>
          <a:ext cx="1728289" cy="312738"/>
        </p:xfrm>
        <a:graphic>
          <a:graphicData uri="http://schemas.openxmlformats.org/presentationml/2006/ole">
            <p:oleObj spid="_x0000_s139266" name="Equation" r:id="rId3" imgW="1333440" imgH="241200" progId="Equation.DSMT4">
              <p:embed/>
            </p:oleObj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7786710" y="1643050"/>
          <a:ext cx="285752" cy="428628"/>
        </p:xfrm>
        <a:graphic>
          <a:graphicData uri="http://schemas.openxmlformats.org/presentationml/2006/ole">
            <p:oleObj spid="_x0000_s139267" name="Equation" r:id="rId4" imgW="152280" imgH="228600" progId="Equation.DSMT4">
              <p:embed/>
            </p:oleObj>
          </a:graphicData>
        </a:graphic>
      </p:graphicFrame>
      <p:graphicFrame>
        <p:nvGraphicFramePr>
          <p:cNvPr id="139268" name="Object 4"/>
          <p:cNvGraphicFramePr>
            <a:graphicFrameLocks noChangeAspect="1"/>
          </p:cNvGraphicFramePr>
          <p:nvPr/>
        </p:nvGraphicFramePr>
        <p:xfrm>
          <a:off x="7000892" y="1643050"/>
          <a:ext cx="309562" cy="428625"/>
        </p:xfrm>
        <a:graphic>
          <a:graphicData uri="http://schemas.openxmlformats.org/presentationml/2006/ole">
            <p:oleObj spid="_x0000_s139268" name="Equation" r:id="rId5" imgW="164880" imgH="228600" progId="Equation.DSMT4">
              <p:embed/>
            </p:oleObj>
          </a:graphicData>
        </a:graphic>
      </p:graphicFrame>
      <p:graphicFrame>
        <p:nvGraphicFramePr>
          <p:cNvPr id="139269" name="Object 5"/>
          <p:cNvGraphicFramePr>
            <a:graphicFrameLocks noChangeAspect="1"/>
          </p:cNvGraphicFramePr>
          <p:nvPr/>
        </p:nvGraphicFramePr>
        <p:xfrm>
          <a:off x="5870575" y="1643063"/>
          <a:ext cx="404813" cy="428625"/>
        </p:xfrm>
        <a:graphic>
          <a:graphicData uri="http://schemas.openxmlformats.org/presentationml/2006/ole">
            <p:oleObj spid="_x0000_s139269" name="Equation" r:id="rId6" imgW="215640" imgH="228600" progId="Equation.DSMT4">
              <p:embed/>
            </p:oleObj>
          </a:graphicData>
        </a:graphic>
      </p:graphicFrame>
      <p:graphicFrame>
        <p:nvGraphicFramePr>
          <p:cNvPr id="139270" name="Object 6"/>
          <p:cNvGraphicFramePr>
            <a:graphicFrameLocks noChangeAspect="1"/>
          </p:cNvGraphicFramePr>
          <p:nvPr/>
        </p:nvGraphicFramePr>
        <p:xfrm>
          <a:off x="857223" y="1285860"/>
          <a:ext cx="1586779" cy="630972"/>
        </p:xfrm>
        <a:graphic>
          <a:graphicData uri="http://schemas.openxmlformats.org/presentationml/2006/ole">
            <p:oleObj spid="_x0000_s139270" name="Equation" r:id="rId7" imgW="990360" imgH="393480" progId="Equation.DSMT4">
              <p:embed/>
            </p:oleObj>
          </a:graphicData>
        </a:graphic>
      </p:graphicFrame>
      <p:graphicFrame>
        <p:nvGraphicFramePr>
          <p:cNvPr id="139271" name="Object 7"/>
          <p:cNvGraphicFramePr>
            <a:graphicFrameLocks noChangeAspect="1"/>
          </p:cNvGraphicFramePr>
          <p:nvPr/>
        </p:nvGraphicFramePr>
        <p:xfrm>
          <a:off x="2786050" y="1357298"/>
          <a:ext cx="2058444" cy="487526"/>
        </p:xfrm>
        <a:graphic>
          <a:graphicData uri="http://schemas.openxmlformats.org/presentationml/2006/ole">
            <p:oleObj spid="_x0000_s139271" name="Equation" r:id="rId8" imgW="965160" imgH="228600" progId="Equation.DSMT4">
              <p:embed/>
            </p:oleObj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6500826" y="214290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边界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42910" y="2000240"/>
            <a:ext cx="4714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特征分析： 内点提供一个边界条件，外部提供其余边界条件</a:t>
            </a:r>
            <a:endParaRPr lang="zh-CN" altLang="en-US" dirty="0"/>
          </a:p>
        </p:txBody>
      </p:sp>
      <p:cxnSp>
        <p:nvCxnSpPr>
          <p:cNvPr id="27" name="直接箭头连接符 26"/>
          <p:cNvCxnSpPr/>
          <p:nvPr/>
        </p:nvCxnSpPr>
        <p:spPr>
          <a:xfrm rot="10800000">
            <a:off x="6500826" y="2285992"/>
            <a:ext cx="857256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对象 27"/>
          <p:cNvGraphicFramePr>
            <a:graphicFrameLocks noChangeAspect="1"/>
          </p:cNvGraphicFramePr>
          <p:nvPr/>
        </p:nvGraphicFramePr>
        <p:xfrm>
          <a:off x="6500826" y="1928802"/>
          <a:ext cx="214314" cy="361657"/>
        </p:xfrm>
        <a:graphic>
          <a:graphicData uri="http://schemas.openxmlformats.org/presentationml/2006/ole">
            <p:oleObj spid="_x0000_s139272" name="Equation" r:id="rId9" imgW="126720" imgH="177480" progId="Equation.DSMT4">
              <p:embed/>
            </p:oleObj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971600" y="2780928"/>
          <a:ext cx="3570454" cy="643512"/>
        </p:xfrm>
        <a:graphic>
          <a:graphicData uri="http://schemas.openxmlformats.org/presentationml/2006/ole">
            <p:oleObj spid="_x0000_s139273" name="Equation" r:id="rId10" imgW="2184120" imgH="393480" progId="Equation.DSMT4">
              <p:embed/>
            </p:oleObj>
          </a:graphicData>
        </a:graphic>
      </p:graphicFrame>
      <p:cxnSp>
        <p:nvCxnSpPr>
          <p:cNvPr id="31" name="直接箭头连接符 30"/>
          <p:cNvCxnSpPr/>
          <p:nvPr/>
        </p:nvCxnSpPr>
        <p:spPr>
          <a:xfrm rot="10800000" flipV="1">
            <a:off x="3500430" y="2643182"/>
            <a:ext cx="428628" cy="28575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3929058" y="2643182"/>
            <a:ext cx="857256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57752" y="2643182"/>
            <a:ext cx="4106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调节作用，</a:t>
            </a:r>
            <a:endParaRPr lang="en-US" altLang="zh-CN" sz="2000" b="1" dirty="0" smtClean="0"/>
          </a:p>
          <a:p>
            <a:r>
              <a:rPr lang="zh-CN" altLang="en-US" sz="2000" b="1" dirty="0" smtClean="0"/>
              <a:t>   内点速度降低时，增加入口压力；</a:t>
            </a:r>
            <a:endParaRPr lang="en-US" altLang="zh-CN" sz="2000" b="1" dirty="0" smtClean="0"/>
          </a:p>
          <a:p>
            <a:r>
              <a:rPr lang="en-US" altLang="zh-CN" sz="2000" b="1" dirty="0" smtClean="0"/>
              <a:t>   </a:t>
            </a:r>
            <a:r>
              <a:rPr lang="zh-CN" altLang="en-US" sz="2000" b="1" dirty="0" smtClean="0"/>
              <a:t>内点速度增加时，降低入口压力；</a:t>
            </a:r>
            <a:endParaRPr lang="zh-CN" altLang="en-US" sz="2000" b="1" dirty="0"/>
          </a:p>
        </p:txBody>
      </p:sp>
      <p:graphicFrame>
        <p:nvGraphicFramePr>
          <p:cNvPr id="36" name="对象 35"/>
          <p:cNvGraphicFramePr>
            <a:graphicFrameLocks noChangeAspect="1"/>
          </p:cNvGraphicFramePr>
          <p:nvPr/>
        </p:nvGraphicFramePr>
        <p:xfrm>
          <a:off x="1214414" y="3643314"/>
          <a:ext cx="2464566" cy="1081830"/>
        </p:xfrm>
        <a:graphic>
          <a:graphicData uri="http://schemas.openxmlformats.org/presentationml/2006/ole">
            <p:oleObj spid="_x0000_s139274" name="Equation" r:id="rId11" imgW="1739880" imgH="761760" progId="Equation.DSMT4">
              <p:embed/>
            </p:oleObj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539552" y="5157192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参考文献： </a:t>
            </a:r>
            <a:r>
              <a:rPr lang="en-US" altLang="zh-CN" dirty="0" smtClean="0"/>
              <a:t>J. Blazek, Computational Fluid Dynamics: Principles and Applications, Elsevier, 2005,  </a:t>
            </a:r>
            <a:r>
              <a:rPr lang="zh-CN" altLang="en-US" dirty="0" smtClean="0"/>
              <a:t>第</a:t>
            </a:r>
            <a:r>
              <a:rPr lang="en-US" altLang="zh-CN" dirty="0" smtClean="0"/>
              <a:t>8</a:t>
            </a:r>
            <a:r>
              <a:rPr lang="zh-CN" altLang="en-US" dirty="0" smtClean="0"/>
              <a:t>章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Copyright by Li Xinliang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054F8-1DE3-4FAF-A1A7-F6755BF8B532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00034" y="714356"/>
            <a:ext cx="35719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亚声速出口边界条件</a:t>
            </a:r>
            <a:endParaRPr lang="zh-CN" altLang="en-US" b="1" dirty="0"/>
          </a:p>
        </p:txBody>
      </p:sp>
      <p:cxnSp>
        <p:nvCxnSpPr>
          <p:cNvPr id="6" name="直接连接符 5"/>
          <p:cNvCxnSpPr/>
          <p:nvPr/>
        </p:nvCxnSpPr>
        <p:spPr>
          <a:xfrm rot="5400000">
            <a:off x="5965835" y="1535893"/>
            <a:ext cx="1928032" cy="7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右箭头 6"/>
          <p:cNvSpPr/>
          <p:nvPr/>
        </p:nvSpPr>
        <p:spPr>
          <a:xfrm>
            <a:off x="5786446" y="714356"/>
            <a:ext cx="785818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286644" y="571480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外部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57818" y="428604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计算域内部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6143636" y="1643050"/>
            <a:ext cx="1571636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6072198" y="1571612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858016" y="1571612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643834" y="1571612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6000760" y="1714488"/>
          <a:ext cx="285752" cy="428628"/>
        </p:xfrm>
        <a:graphic>
          <a:graphicData uri="http://schemas.openxmlformats.org/presentationml/2006/ole">
            <p:oleObj spid="_x0000_s140291" name="Equation" r:id="rId3" imgW="152280" imgH="228600" progId="Equation.DSMT4">
              <p:embed/>
            </p:oleObj>
          </a:graphicData>
        </a:graphic>
      </p:graphicFrame>
      <p:graphicFrame>
        <p:nvGraphicFramePr>
          <p:cNvPr id="139268" name="Object 4"/>
          <p:cNvGraphicFramePr>
            <a:graphicFrameLocks noChangeAspect="1"/>
          </p:cNvGraphicFramePr>
          <p:nvPr/>
        </p:nvGraphicFramePr>
        <p:xfrm>
          <a:off x="7000892" y="1643050"/>
          <a:ext cx="309562" cy="428625"/>
        </p:xfrm>
        <a:graphic>
          <a:graphicData uri="http://schemas.openxmlformats.org/presentationml/2006/ole">
            <p:oleObj spid="_x0000_s140292" name="Equation" r:id="rId4" imgW="164880" imgH="228600" progId="Equation.DSMT4">
              <p:embed/>
            </p:oleObj>
          </a:graphicData>
        </a:graphic>
      </p:graphicFrame>
      <p:graphicFrame>
        <p:nvGraphicFramePr>
          <p:cNvPr id="139269" name="Object 5"/>
          <p:cNvGraphicFramePr>
            <a:graphicFrameLocks noChangeAspect="1"/>
          </p:cNvGraphicFramePr>
          <p:nvPr/>
        </p:nvGraphicFramePr>
        <p:xfrm>
          <a:off x="7786710" y="1785926"/>
          <a:ext cx="404813" cy="428625"/>
        </p:xfrm>
        <a:graphic>
          <a:graphicData uri="http://schemas.openxmlformats.org/presentationml/2006/ole">
            <p:oleObj spid="_x0000_s140293" name="Equation" r:id="rId5" imgW="215640" imgH="228600" progId="Equation.DSMT4">
              <p:embed/>
            </p:oleObj>
          </a:graphicData>
        </a:graphic>
      </p:graphicFrame>
      <p:graphicFrame>
        <p:nvGraphicFramePr>
          <p:cNvPr id="139270" name="Object 6"/>
          <p:cNvGraphicFramePr>
            <a:graphicFrameLocks noChangeAspect="1"/>
          </p:cNvGraphicFramePr>
          <p:nvPr/>
        </p:nvGraphicFramePr>
        <p:xfrm>
          <a:off x="857224" y="1285860"/>
          <a:ext cx="1257574" cy="500066"/>
        </p:xfrm>
        <a:graphic>
          <a:graphicData uri="http://schemas.openxmlformats.org/presentationml/2006/ole">
            <p:oleObj spid="_x0000_s140294" name="Equation" r:id="rId6" imgW="990360" imgH="393480" progId="Equation.DSMT4">
              <p:embed/>
            </p:oleObj>
          </a:graphicData>
        </a:graphic>
      </p:graphicFrame>
      <p:graphicFrame>
        <p:nvGraphicFramePr>
          <p:cNvPr id="139271" name="Object 7"/>
          <p:cNvGraphicFramePr>
            <a:graphicFrameLocks noChangeAspect="1"/>
          </p:cNvGraphicFramePr>
          <p:nvPr/>
        </p:nvGraphicFramePr>
        <p:xfrm>
          <a:off x="2786050" y="1357298"/>
          <a:ext cx="1508136" cy="357190"/>
        </p:xfrm>
        <a:graphic>
          <a:graphicData uri="http://schemas.openxmlformats.org/presentationml/2006/ole">
            <p:oleObj spid="_x0000_s140295" name="Equation" r:id="rId7" imgW="965160" imgH="228600" progId="Equation.DSMT4">
              <p:embed/>
            </p:oleObj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6500826" y="214290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边界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42910" y="2000240"/>
            <a:ext cx="4714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特征分析： 外部提供一个边界条件；</a:t>
            </a:r>
            <a:endParaRPr lang="en-US" altLang="zh-CN" b="1" dirty="0" smtClean="0"/>
          </a:p>
          <a:p>
            <a:r>
              <a:rPr lang="en-US" altLang="zh-CN" b="1" dirty="0" smtClean="0"/>
              <a:t>                  </a:t>
            </a:r>
            <a:r>
              <a:rPr lang="zh-CN" altLang="en-US" b="1" dirty="0" smtClean="0"/>
              <a:t>通常情况下，指定背压</a:t>
            </a:r>
            <a:endParaRPr lang="zh-CN" altLang="en-US" b="1" dirty="0"/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/>
        </p:nvGraphicFramePr>
        <p:xfrm>
          <a:off x="7215206" y="2357430"/>
          <a:ext cx="214314" cy="361657"/>
        </p:xfrm>
        <a:graphic>
          <a:graphicData uri="http://schemas.openxmlformats.org/presentationml/2006/ole">
            <p:oleObj spid="_x0000_s140296" name="Equation" r:id="rId8" imgW="126720" imgH="177480" progId="Equation.DSMT4">
              <p:embed/>
            </p:oleObj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1331640" y="3140968"/>
          <a:ext cx="1183248" cy="507107"/>
        </p:xfrm>
        <a:graphic>
          <a:graphicData uri="http://schemas.openxmlformats.org/presentationml/2006/ole">
            <p:oleObj spid="_x0000_s140297" name="Equation" r:id="rId9" imgW="533160" imgH="228600" progId="Equation.DSMT4">
              <p:embed/>
            </p:oleObj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86314" y="3429000"/>
            <a:ext cx="37862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如果边界处压力比内点高，则边界处密度增加，速度降低；</a:t>
            </a:r>
            <a:endParaRPr lang="en-US" altLang="zh-CN" b="1" dirty="0" smtClean="0"/>
          </a:p>
          <a:p>
            <a:r>
              <a:rPr lang="en-US" altLang="zh-CN" b="1" dirty="0" smtClean="0"/>
              <a:t> </a:t>
            </a:r>
          </a:p>
          <a:p>
            <a:r>
              <a:rPr lang="en-US" altLang="zh-CN" b="1" dirty="0" smtClean="0"/>
              <a:t> </a:t>
            </a:r>
            <a:r>
              <a:rPr lang="zh-CN" altLang="en-US" b="1" dirty="0" smtClean="0"/>
              <a:t>如果边界压力比内点低，则边界处密度降低，速度升高；</a:t>
            </a:r>
            <a:endParaRPr lang="en-US" altLang="zh-CN" b="1" dirty="0" smtClean="0"/>
          </a:p>
          <a:p>
            <a:endParaRPr lang="zh-CN" altLang="en-US" dirty="0"/>
          </a:p>
        </p:txBody>
      </p:sp>
      <p:graphicFrame>
        <p:nvGraphicFramePr>
          <p:cNvPr id="36" name="对象 35"/>
          <p:cNvGraphicFramePr>
            <a:graphicFrameLocks noChangeAspect="1"/>
          </p:cNvGraphicFramePr>
          <p:nvPr/>
        </p:nvGraphicFramePr>
        <p:xfrm>
          <a:off x="1262063" y="3786188"/>
          <a:ext cx="2490400" cy="1143010"/>
        </p:xfrm>
        <a:graphic>
          <a:graphicData uri="http://schemas.openxmlformats.org/presentationml/2006/ole">
            <p:oleObj spid="_x0000_s140298" name="Equation" r:id="rId10" imgW="1663560" imgH="761760" progId="Equation.DSMT4">
              <p:embed/>
            </p:oleObj>
          </a:graphicData>
        </a:graphic>
      </p:graphicFrame>
      <p:graphicFrame>
        <p:nvGraphicFramePr>
          <p:cNvPr id="140299" name="Object 11"/>
          <p:cNvGraphicFramePr>
            <a:graphicFrameLocks noChangeAspect="1"/>
          </p:cNvGraphicFramePr>
          <p:nvPr/>
        </p:nvGraphicFramePr>
        <p:xfrm>
          <a:off x="7572396" y="1000108"/>
          <a:ext cx="357190" cy="402377"/>
        </p:xfrm>
        <a:graphic>
          <a:graphicData uri="http://schemas.openxmlformats.org/presentationml/2006/ole">
            <p:oleObj spid="_x0000_s140299" name="Equation" r:id="rId11" imgW="203040" imgH="228600" progId="Equation.DSMT4">
              <p:embed/>
            </p:oleObj>
          </a:graphicData>
        </a:graphic>
      </p:graphicFrame>
      <p:cxnSp>
        <p:nvCxnSpPr>
          <p:cNvPr id="35" name="直接箭头连接符 34"/>
          <p:cNvCxnSpPr/>
          <p:nvPr/>
        </p:nvCxnSpPr>
        <p:spPr>
          <a:xfrm>
            <a:off x="6715140" y="2357430"/>
            <a:ext cx="642942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rot="10800000" flipV="1">
            <a:off x="3857620" y="3857628"/>
            <a:ext cx="428628" cy="714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Copyright by Li Xinliang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054F8-1DE3-4FAF-A1A7-F6755BF8B532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42910" y="500042"/>
            <a:ext cx="6858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2.  </a:t>
            </a:r>
            <a:r>
              <a:rPr lang="zh-CN" altLang="en-US" sz="2400" b="1" dirty="0" smtClean="0"/>
              <a:t>多块网格</a:t>
            </a:r>
            <a:endParaRPr lang="zh-CN" alt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7224" y="1142984"/>
            <a:ext cx="7786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复杂外形情况下，单块结构网格很难实现，需要由多块网格实现</a:t>
            </a:r>
            <a:endParaRPr lang="zh-CN" altLang="en-US" sz="2000" b="1" dirty="0"/>
          </a:p>
        </p:txBody>
      </p:sp>
      <p:pic>
        <p:nvPicPr>
          <p:cNvPr id="6" name="Picture 3" descr="expo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9124" y="4500570"/>
            <a:ext cx="4500573" cy="1672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 descr="export.t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2500306"/>
            <a:ext cx="3786208" cy="3365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1" descr="export.tif"/>
          <p:cNvPicPr>
            <a:picLocks noChangeAspect="1"/>
          </p:cNvPicPr>
          <p:nvPr/>
        </p:nvPicPr>
        <p:blipFill>
          <a:blip r:embed="rId4" cstate="print"/>
          <a:srcRect l="3703" t="29167" r="2777" b="15625"/>
          <a:stretch>
            <a:fillRect/>
          </a:stretch>
        </p:blipFill>
        <p:spPr bwMode="auto">
          <a:xfrm>
            <a:off x="4889415" y="2143116"/>
            <a:ext cx="3949457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Copyright by Li Xinliang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054F8-1DE3-4FAF-A1A7-F6755BF8B532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57224" y="571480"/>
            <a:ext cx="3857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） 对接网格</a:t>
            </a:r>
            <a:endParaRPr lang="zh-CN" alt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28662" y="4857760"/>
            <a:ext cx="35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/>
              <a:t>对接网格示意图</a:t>
            </a:r>
            <a:endParaRPr lang="zh-CN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00166" y="1142984"/>
            <a:ext cx="5072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相邻的网格块共享交界网格点</a:t>
            </a:r>
            <a:endParaRPr lang="zh-CN" altLang="en-US" sz="2000" b="1" dirty="0"/>
          </a:p>
        </p:txBody>
      </p:sp>
      <p:pic>
        <p:nvPicPr>
          <p:cNvPr id="141316" name="Picture 4"/>
          <p:cNvPicPr>
            <a:picLocks noChangeAspect="1" noChangeArrowheads="1"/>
          </p:cNvPicPr>
          <p:nvPr/>
        </p:nvPicPr>
        <p:blipFill>
          <a:blip r:embed="rId2" cstate="print"/>
          <a:srcRect l="39844" t="29861" r="29296" b="27778"/>
          <a:stretch>
            <a:fillRect/>
          </a:stretch>
        </p:blipFill>
        <p:spPr bwMode="auto">
          <a:xfrm>
            <a:off x="928662" y="1643050"/>
            <a:ext cx="3786246" cy="2923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4929190" y="1857364"/>
            <a:ext cx="3714776" cy="147732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处理方法：</a:t>
            </a:r>
            <a:endParaRPr lang="en-US" altLang="zh-CN" b="1" dirty="0" smtClean="0"/>
          </a:p>
          <a:p>
            <a:r>
              <a:rPr lang="en-US" altLang="zh-CN" b="1" dirty="0" smtClean="0"/>
              <a:t>     </a:t>
            </a:r>
            <a:r>
              <a:rPr lang="zh-CN" altLang="en-US" b="1" dirty="0" smtClean="0"/>
              <a:t>利用虚网格传递信息；</a:t>
            </a:r>
            <a:endParaRPr lang="en-US" altLang="zh-CN" b="1" dirty="0" smtClean="0"/>
          </a:p>
          <a:p>
            <a:r>
              <a:rPr lang="zh-CN" altLang="en-US" b="1" dirty="0" smtClean="0"/>
              <a:t> </a:t>
            </a:r>
            <a:endParaRPr lang="en-US" altLang="zh-CN" b="1" dirty="0" smtClean="0"/>
          </a:p>
          <a:p>
            <a:r>
              <a:rPr lang="en-US" altLang="zh-CN" b="1" dirty="0" smtClean="0"/>
              <a:t>    </a:t>
            </a:r>
            <a:r>
              <a:rPr lang="zh-CN" altLang="en-US" b="1" dirty="0" smtClean="0"/>
              <a:t>利用连接信息，将内点的物理量复制给对应的虚网格点；</a:t>
            </a:r>
            <a:endParaRPr lang="zh-CN" altLang="en-US" b="1" dirty="0"/>
          </a:p>
        </p:txBody>
      </p:sp>
      <p:pic>
        <p:nvPicPr>
          <p:cNvPr id="141317" name="Picture 5"/>
          <p:cNvPicPr>
            <a:picLocks noChangeAspect="1" noChangeArrowheads="1"/>
          </p:cNvPicPr>
          <p:nvPr/>
        </p:nvPicPr>
        <p:blipFill>
          <a:blip r:embed="rId3" cstate="print"/>
          <a:srcRect l="39453" t="35417" r="34765" b="36111"/>
          <a:stretch>
            <a:fillRect/>
          </a:stretch>
        </p:blipFill>
        <p:spPr bwMode="auto">
          <a:xfrm>
            <a:off x="5214942" y="3786190"/>
            <a:ext cx="3104939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714876" y="5857892"/>
            <a:ext cx="392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Block2 </a:t>
            </a:r>
            <a:r>
              <a:rPr lang="zh-CN" altLang="en-US" b="1" dirty="0" smtClean="0"/>
              <a:t>的值 </a:t>
            </a:r>
            <a:r>
              <a:rPr lang="en-US" altLang="zh-CN" b="1" dirty="0" smtClean="0">
                <a:sym typeface="Wingdings" pitchFamily="2" charset="2"/>
              </a:rPr>
              <a:t> Block 1</a:t>
            </a:r>
            <a:r>
              <a:rPr lang="zh-CN" altLang="en-US" b="1" dirty="0" smtClean="0">
                <a:sym typeface="Wingdings" pitchFamily="2" charset="2"/>
              </a:rPr>
              <a:t>虚网格的值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Copyright by Li Xinliang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054F8-1DE3-4FAF-A1A7-F6755BF8B532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42910" y="500042"/>
            <a:ext cx="428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） 重叠网格</a:t>
            </a:r>
            <a:endParaRPr lang="zh-CN" altLang="en-US" sz="2400" b="1" dirty="0"/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 l="42188" t="31945" r="26562" b="33333"/>
          <a:stretch>
            <a:fillRect/>
          </a:stretch>
        </p:blipFill>
        <p:spPr bwMode="auto">
          <a:xfrm>
            <a:off x="857224" y="1500174"/>
            <a:ext cx="5715040" cy="3571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928794" y="5286388"/>
            <a:ext cx="3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/>
              <a:t>重叠网格示意图</a:t>
            </a:r>
            <a:endParaRPr lang="zh-CN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072198" y="928670"/>
            <a:ext cx="2786082" cy="203132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处理方法：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en-US" altLang="zh-CN" b="1" dirty="0" smtClean="0"/>
              <a:t>  </a:t>
            </a:r>
            <a:r>
              <a:rPr lang="zh-CN" altLang="en-US" b="1" dirty="0" smtClean="0"/>
              <a:t>使用虚网格交换信息；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en-US" altLang="zh-CN" b="1" dirty="0" smtClean="0"/>
              <a:t>  </a:t>
            </a:r>
            <a:r>
              <a:rPr lang="zh-CN" altLang="en-US" b="1" dirty="0" smtClean="0"/>
              <a:t>利用插值，用网格内点的信息计算出另一套网格虚网格上的信息。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683568" y="1484784"/>
            <a:ext cx="5544616" cy="1800200"/>
          </a:xfrm>
          <a:prstGeom prst="rect">
            <a:avLst/>
          </a:prstGeom>
          <a:solidFill>
            <a:srgbClr val="FFC0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Copyright by Li Xinliang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054F8-1DE3-4FAF-A1A7-F6755BF8B532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1285852" y="285728"/>
            <a:ext cx="62865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 dirty="0"/>
              <a:t> </a:t>
            </a:r>
            <a:r>
              <a:rPr lang="en-US" altLang="zh-CN" sz="2400" b="1" dirty="0">
                <a:solidFill>
                  <a:srgbClr val="0000FF"/>
                </a:solidFill>
                <a:latin typeface="Calibri" pitchFamily="34" charset="0"/>
              </a:rPr>
              <a:t>§ </a:t>
            </a:r>
            <a:r>
              <a:rPr lang="en-US" altLang="zh-CN" sz="2400" b="1" dirty="0" smtClean="0">
                <a:solidFill>
                  <a:srgbClr val="0000FF"/>
                </a:solidFill>
                <a:latin typeface="Calibri" pitchFamily="34" charset="0"/>
              </a:rPr>
              <a:t>7.2 </a:t>
            </a:r>
            <a:r>
              <a:rPr lang="zh-CN" altLang="en-US" sz="2400" b="1" dirty="0" smtClean="0">
                <a:solidFill>
                  <a:srgbClr val="0000FF"/>
                </a:solidFill>
                <a:latin typeface="Calibri" pitchFamily="34" charset="0"/>
              </a:rPr>
              <a:t>非结构网格有限体积法简介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908720"/>
            <a:ext cx="4032448" cy="461665"/>
          </a:xfrm>
          <a:prstGeom prst="rect">
            <a:avLst/>
          </a:prstGeom>
          <a:solidFill>
            <a:srgbClr val="FFC000">
              <a:alpha val="3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1.  </a:t>
            </a:r>
            <a:r>
              <a:rPr lang="zh-CN" altLang="en-US" sz="2400" b="1" dirty="0" smtClean="0"/>
              <a:t>结构网格与非结构网格</a:t>
            </a:r>
            <a:endParaRPr lang="zh-CN" alt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71600" y="1556792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结构网格：  网格以二维（或三维）表格的拓扑形式排列</a:t>
            </a:r>
            <a:endParaRPr lang="zh-CN" altLang="en-US" sz="2400" b="1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043608" y="2636912"/>
          <a:ext cx="4884112" cy="576064"/>
        </p:xfrm>
        <a:graphic>
          <a:graphicData uri="http://schemas.openxmlformats.org/presentationml/2006/ole">
            <p:oleObj spid="_x0000_s185346" name="Equation" r:id="rId3" imgW="2158920" imgH="253800" progId="Equation.DSMT4">
              <p:embed/>
            </p:oleObj>
          </a:graphicData>
        </a:graphic>
      </p:graphicFrame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 cstate="print"/>
          <a:srcRect l="39844" t="29861" r="29296" b="27778"/>
          <a:stretch>
            <a:fillRect/>
          </a:stretch>
        </p:blipFill>
        <p:spPr bwMode="auto">
          <a:xfrm>
            <a:off x="6084168" y="1268760"/>
            <a:ext cx="231295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827584" y="3212976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非结构网格：  网格点无法以二维（或三维）表格的拓扑排列</a:t>
            </a:r>
            <a:endParaRPr lang="zh-CN" altLang="en-US" sz="2400" b="1" dirty="0"/>
          </a:p>
        </p:txBody>
      </p:sp>
      <p:cxnSp>
        <p:nvCxnSpPr>
          <p:cNvPr id="20" name="直接连接符 19"/>
          <p:cNvCxnSpPr/>
          <p:nvPr/>
        </p:nvCxnSpPr>
        <p:spPr>
          <a:xfrm>
            <a:off x="5940152" y="3645024"/>
            <a:ext cx="288032" cy="720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6228184" y="3789040"/>
            <a:ext cx="720080" cy="576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940152" y="3645024"/>
            <a:ext cx="1008112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948264" y="3789040"/>
            <a:ext cx="288032" cy="936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228184" y="4365104"/>
            <a:ext cx="1008112" cy="360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 flipV="1">
            <a:off x="6732240" y="2996952"/>
            <a:ext cx="216024" cy="7920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5940152" y="2996952"/>
            <a:ext cx="792088" cy="648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6732240" y="2996952"/>
            <a:ext cx="936104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7668344" y="3212976"/>
            <a:ext cx="216024" cy="648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948264" y="3789040"/>
            <a:ext cx="936104" cy="720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7236296" y="3861048"/>
            <a:ext cx="648072" cy="8640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7236296" y="4725144"/>
            <a:ext cx="864096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7884368" y="3861048"/>
            <a:ext cx="216024" cy="10801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259632" y="4149080"/>
          <a:ext cx="3508753" cy="576064"/>
        </p:xfrm>
        <a:graphic>
          <a:graphicData uri="http://schemas.openxmlformats.org/presentationml/2006/ole">
            <p:oleObj spid="_x0000_s185347" name="Equation" r:id="rId5" imgW="1473120" imgH="241200" progId="Equation.DSMT4">
              <p:embed/>
            </p:oleObj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971600" y="5013176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二维非结构网格单元： 三角形、四边形 单元</a:t>
            </a:r>
            <a:endParaRPr lang="zh-CN" altLang="en-US" sz="2400" b="1" dirty="0"/>
          </a:p>
        </p:txBody>
      </p:sp>
      <p:cxnSp>
        <p:nvCxnSpPr>
          <p:cNvPr id="62" name="直接连接符 61"/>
          <p:cNvCxnSpPr/>
          <p:nvPr/>
        </p:nvCxnSpPr>
        <p:spPr>
          <a:xfrm>
            <a:off x="7668344" y="3212976"/>
            <a:ext cx="1152128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H="1">
            <a:off x="7884368" y="3429000"/>
            <a:ext cx="936104" cy="432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8100392" y="3429000"/>
            <a:ext cx="720080" cy="15121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23528" y="5877272"/>
            <a:ext cx="5184576" cy="461665"/>
          </a:xfrm>
          <a:prstGeom prst="rect">
            <a:avLst/>
          </a:prstGeom>
          <a:solidFill>
            <a:srgbClr val="FFC000">
              <a:alpha val="3500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结构网格是特殊的非结构网格</a:t>
            </a:r>
            <a:endParaRPr lang="zh-CN" altLang="en-US" sz="2400" b="1" dirty="0"/>
          </a:p>
        </p:txBody>
      </p:sp>
      <p:sp>
        <p:nvSpPr>
          <p:cNvPr id="32" name="矩形 31"/>
          <p:cNvSpPr/>
          <p:nvPr/>
        </p:nvSpPr>
        <p:spPr>
          <a:xfrm>
            <a:off x="683568" y="3284984"/>
            <a:ext cx="5328592" cy="1800200"/>
          </a:xfrm>
          <a:prstGeom prst="rect">
            <a:avLst/>
          </a:prstGeom>
          <a:solidFill>
            <a:srgbClr val="00B05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Copyright by Li Xinliang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054F8-1DE3-4FAF-A1A7-F6755BF8B532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 l="39844" t="29861" r="29296" b="27778"/>
          <a:stretch>
            <a:fillRect/>
          </a:stretch>
        </p:blipFill>
        <p:spPr bwMode="auto">
          <a:xfrm>
            <a:off x="6228184" y="188640"/>
            <a:ext cx="231295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1" name="组合 20"/>
          <p:cNvGrpSpPr/>
          <p:nvPr/>
        </p:nvGrpSpPr>
        <p:grpSpPr>
          <a:xfrm>
            <a:off x="6444208" y="2636912"/>
            <a:ext cx="2232248" cy="1368152"/>
            <a:chOff x="5940152" y="2996952"/>
            <a:chExt cx="2880320" cy="194421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940152" y="3645024"/>
              <a:ext cx="288032" cy="7200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V="1">
              <a:off x="6228184" y="3789040"/>
              <a:ext cx="720080" cy="5760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5940152" y="3645024"/>
              <a:ext cx="100811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6948264" y="3789040"/>
              <a:ext cx="288032" cy="9361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6228184" y="4365104"/>
              <a:ext cx="1008112" cy="360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 flipV="1">
              <a:off x="6732240" y="2996952"/>
              <a:ext cx="216024" cy="7920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5940152" y="2996952"/>
              <a:ext cx="792088" cy="648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732240" y="2996952"/>
              <a:ext cx="936104" cy="2160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7668344" y="3212976"/>
              <a:ext cx="216024" cy="648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6948264" y="3789040"/>
              <a:ext cx="936104" cy="720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7236296" y="3861048"/>
              <a:ext cx="648072" cy="8640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7236296" y="4725144"/>
              <a:ext cx="864096" cy="2160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7884368" y="3861048"/>
              <a:ext cx="216024" cy="10801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668344" y="3212976"/>
              <a:ext cx="1152128" cy="2160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7884368" y="3429000"/>
              <a:ext cx="936104" cy="4320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8100392" y="3429000"/>
              <a:ext cx="720080" cy="15121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6444208" y="4005064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非结构网格示意图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72200" y="1988840"/>
            <a:ext cx="27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（多块）结构网格示意图</a:t>
            </a:r>
            <a:endParaRPr lang="zh-CN" altLang="en-US" dirty="0"/>
          </a:p>
        </p:txBody>
      </p:sp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179512" y="908720"/>
          <a:ext cx="5688632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333"/>
                <a:gridCol w="2098027"/>
                <a:gridCol w="2448272"/>
              </a:tblGrid>
              <a:tr h="370840">
                <a:tc>
                  <a:txBody>
                    <a:bodyPr/>
                    <a:lstStyle/>
                    <a:p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/>
                        <a:t>结构网格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/>
                        <a:t>非结构网格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b="1" dirty="0" smtClean="0"/>
                        <a:t>优点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/>
                        <a:t>计算效率高；</a:t>
                      </a:r>
                      <a:endParaRPr lang="en-US" altLang="zh-CN" sz="2000" b="1" dirty="0" smtClean="0"/>
                    </a:p>
                    <a:p>
                      <a:r>
                        <a:rPr lang="zh-CN" altLang="en-US" sz="2000" b="1" dirty="0" smtClean="0"/>
                        <a:t>易于提高精度；</a:t>
                      </a:r>
                      <a:endParaRPr lang="en-US" altLang="zh-CN" sz="2000" b="1" dirty="0" smtClean="0"/>
                    </a:p>
                    <a:p>
                      <a:r>
                        <a:rPr lang="zh-CN" altLang="en-US" sz="2000" b="1" dirty="0" smtClean="0"/>
                        <a:t>易于处理边界层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 </a:t>
                      </a:r>
                      <a:r>
                        <a:rPr lang="zh-CN" altLang="en-US" sz="2000" b="1" dirty="0" smtClean="0"/>
                        <a:t>易于网格生成；尤其适用于复杂外形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b="1" dirty="0" smtClean="0"/>
                        <a:t>不足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/>
                        <a:t>复杂外形网格生成困难；</a:t>
                      </a:r>
                      <a:endParaRPr lang="en-US" altLang="zh-CN" sz="2000" b="1" dirty="0" smtClean="0"/>
                    </a:p>
                    <a:p>
                      <a:r>
                        <a:rPr lang="zh-CN" altLang="en-US" sz="2000" b="1" dirty="0" smtClean="0"/>
                        <a:t>处理复杂外形网格质量不易保证，精度降低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  </a:t>
                      </a:r>
                      <a:r>
                        <a:rPr lang="zh-CN" altLang="en-US" sz="2000" b="1" dirty="0" smtClean="0"/>
                        <a:t>计算效率较低；</a:t>
                      </a:r>
                      <a:endParaRPr lang="en-US" altLang="zh-CN" sz="2000" b="1" dirty="0" smtClean="0"/>
                    </a:p>
                    <a:p>
                      <a:r>
                        <a:rPr lang="zh-CN" altLang="en-US" sz="2000" b="1" dirty="0" smtClean="0"/>
                        <a:t>不易提高精度；</a:t>
                      </a:r>
                      <a:endParaRPr lang="en-US" altLang="zh-CN" sz="2000" b="1" dirty="0" smtClean="0"/>
                    </a:p>
                    <a:p>
                      <a:r>
                        <a:rPr lang="zh-CN" altLang="en-US" sz="2000" b="1" dirty="0" smtClean="0"/>
                        <a:t>不易处理边界层 （可采用混合网格）</a:t>
                      </a:r>
                      <a:endParaRPr lang="zh-CN" altLang="en-US" sz="2000" b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3" cstate="print"/>
          <a:srcRect t="32145" r="10392"/>
          <a:stretch>
            <a:fillRect/>
          </a:stretch>
        </p:blipFill>
        <p:spPr bwMode="auto">
          <a:xfrm>
            <a:off x="107504" y="4221088"/>
            <a:ext cx="3275856" cy="2205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63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4077072"/>
            <a:ext cx="2494531" cy="2217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63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4208" y="4293096"/>
            <a:ext cx="2376264" cy="2112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Box 43"/>
          <p:cNvSpPr txBox="1"/>
          <p:nvPr/>
        </p:nvSpPr>
        <p:spPr>
          <a:xfrm>
            <a:off x="6876256" y="5229200"/>
            <a:ext cx="2123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网格长宽比：</a:t>
            </a:r>
            <a:r>
              <a:rPr lang="en-US" altLang="zh-CN" dirty="0" smtClean="0"/>
              <a:t>1000</a:t>
            </a:r>
            <a:endParaRPr lang="zh-CN" altLang="en-US" dirty="0"/>
          </a:p>
        </p:txBody>
      </p:sp>
      <p:cxnSp>
        <p:nvCxnSpPr>
          <p:cNvPr id="46" name="直接箭头连接符 45"/>
          <p:cNvCxnSpPr/>
          <p:nvPr/>
        </p:nvCxnSpPr>
        <p:spPr>
          <a:xfrm flipH="1">
            <a:off x="7020272" y="5589240"/>
            <a:ext cx="216024" cy="3600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347864" y="6237312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边界层内的网格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Copyright by Li Xinliang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054F8-1DE3-4FAF-A1A7-F6755BF8B532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3528" y="476672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2.  </a:t>
            </a:r>
            <a:r>
              <a:rPr lang="zh-CN" altLang="en-US" sz="2400" b="1" dirty="0" smtClean="0"/>
              <a:t>二阶精度非结构网格有限体积法</a:t>
            </a:r>
            <a:endParaRPr lang="zh-CN" altLang="en-US" sz="2400" b="1" dirty="0"/>
          </a:p>
        </p:txBody>
      </p:sp>
      <p:graphicFrame>
        <p:nvGraphicFramePr>
          <p:cNvPr id="189441" name="Object 1"/>
          <p:cNvGraphicFramePr>
            <a:graphicFrameLocks noChangeAspect="1"/>
          </p:cNvGraphicFramePr>
          <p:nvPr/>
        </p:nvGraphicFramePr>
        <p:xfrm>
          <a:off x="5969000" y="1341438"/>
          <a:ext cx="2147888" cy="642937"/>
        </p:xfrm>
        <a:graphic>
          <a:graphicData uri="http://schemas.openxmlformats.org/presentationml/2006/ole">
            <p:oleObj spid="_x0000_s189441" name="Equation" r:id="rId3" imgW="1498320" imgH="444240" progId="Equation.DSMT4">
              <p:embed/>
            </p:oleObj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611560" y="4149080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Step 1:    </a:t>
            </a:r>
            <a:r>
              <a:rPr lang="zh-CN" altLang="en-US" sz="2400" b="1" dirty="0" smtClean="0"/>
              <a:t>利用插值，计算出</a:t>
            </a:r>
            <a:r>
              <a:rPr lang="en-US" altLang="zh-CN" sz="2400" b="1" dirty="0" smtClean="0"/>
              <a:t>P </a:t>
            </a:r>
            <a:r>
              <a:rPr lang="zh-CN" altLang="en-US" sz="2400" b="1" dirty="0" smtClean="0"/>
              <a:t>点的物理量值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    </a:t>
            </a:r>
            <a:endParaRPr lang="zh-CN" altLang="en-US" sz="2400" b="1" dirty="0"/>
          </a:p>
        </p:txBody>
      </p:sp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6876256" y="4149080"/>
          <a:ext cx="815257" cy="395982"/>
        </p:xfrm>
        <a:graphic>
          <a:graphicData uri="http://schemas.openxmlformats.org/presentationml/2006/ole">
            <p:oleObj spid="_x0000_s189448" name="Equation" r:id="rId4" imgW="444240" imgH="215640" progId="Equation.DSMT4">
              <p:embed/>
            </p:oleObj>
          </a:graphicData>
        </a:graphic>
      </p:graphicFrame>
      <p:graphicFrame>
        <p:nvGraphicFramePr>
          <p:cNvPr id="50" name="对象 49"/>
          <p:cNvGraphicFramePr>
            <a:graphicFrameLocks noChangeAspect="1"/>
          </p:cNvGraphicFramePr>
          <p:nvPr/>
        </p:nvGraphicFramePr>
        <p:xfrm>
          <a:off x="2105025" y="4797425"/>
          <a:ext cx="3379788" cy="649288"/>
        </p:xfrm>
        <a:graphic>
          <a:graphicData uri="http://schemas.openxmlformats.org/presentationml/2006/ole">
            <p:oleObj spid="_x0000_s189449" name="Equation" r:id="rId5" imgW="1193760" imgH="228600" progId="Equation.DSMT4">
              <p:embed/>
            </p:oleObj>
          </a:graphicData>
        </a:graphic>
      </p:graphicFrame>
      <p:cxnSp>
        <p:nvCxnSpPr>
          <p:cNvPr id="6" name="直接连接符 5"/>
          <p:cNvCxnSpPr/>
          <p:nvPr/>
        </p:nvCxnSpPr>
        <p:spPr>
          <a:xfrm flipH="1">
            <a:off x="1331640" y="2276872"/>
            <a:ext cx="1584176" cy="7920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915816" y="2276872"/>
            <a:ext cx="288032" cy="13681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331640" y="3068960"/>
            <a:ext cx="1872208" cy="576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915816" y="2276872"/>
            <a:ext cx="1944216" cy="432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3203848" y="2708920"/>
            <a:ext cx="1656184" cy="936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2555776" y="292494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491880" y="285293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627784" y="177281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059832" y="371703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cxnSp>
        <p:nvCxnSpPr>
          <p:cNvPr id="22" name="直接连接符 21"/>
          <p:cNvCxnSpPr/>
          <p:nvPr/>
        </p:nvCxnSpPr>
        <p:spPr>
          <a:xfrm flipH="1" flipV="1">
            <a:off x="1619672" y="1340768"/>
            <a:ext cx="1296144" cy="936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1331640" y="1340768"/>
            <a:ext cx="288032" cy="17281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987824" y="2852936"/>
            <a:ext cx="144016" cy="14401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1979712" y="2996952"/>
          <a:ext cx="288032" cy="307234"/>
        </p:xfrm>
        <a:graphic>
          <a:graphicData uri="http://schemas.openxmlformats.org/presentationml/2006/ole">
            <p:oleObj spid="_x0000_s189442" name="Equation" r:id="rId6" imgW="190440" imgH="203040" progId="Equation.DSMT4">
              <p:embed/>
            </p:oleObj>
          </a:graphicData>
        </a:graphic>
      </p:graphicFrame>
      <p:graphicFrame>
        <p:nvGraphicFramePr>
          <p:cNvPr id="189443" name="Object 3"/>
          <p:cNvGraphicFramePr>
            <a:graphicFrameLocks noChangeAspect="1"/>
          </p:cNvGraphicFramePr>
          <p:nvPr/>
        </p:nvGraphicFramePr>
        <p:xfrm>
          <a:off x="3267075" y="3068638"/>
          <a:ext cx="307975" cy="306387"/>
        </p:xfrm>
        <a:graphic>
          <a:graphicData uri="http://schemas.openxmlformats.org/presentationml/2006/ole">
            <p:oleObj spid="_x0000_s189443" name="Equation" r:id="rId7" imgW="203040" imgH="203040" progId="Equation.DSMT4">
              <p:embed/>
            </p:oleObj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/>
        </p:nvGraphicFramePr>
        <p:xfrm>
          <a:off x="3707904" y="2636912"/>
          <a:ext cx="288032" cy="418956"/>
        </p:xfrm>
        <a:graphic>
          <a:graphicData uri="http://schemas.openxmlformats.org/presentationml/2006/ole">
            <p:oleObj spid="_x0000_s189444" name="Equation" r:id="rId8" imgW="139680" imgH="203040" progId="Equation.DSMT4">
              <p:embed/>
            </p:oleObj>
          </a:graphicData>
        </a:graphic>
      </p:graphicFrame>
      <p:graphicFrame>
        <p:nvGraphicFramePr>
          <p:cNvPr id="189445" name="Object 5"/>
          <p:cNvGraphicFramePr>
            <a:graphicFrameLocks noChangeAspect="1"/>
          </p:cNvGraphicFramePr>
          <p:nvPr/>
        </p:nvGraphicFramePr>
        <p:xfrm>
          <a:off x="1619672" y="2204864"/>
          <a:ext cx="339725" cy="419100"/>
        </p:xfrm>
        <a:graphic>
          <a:graphicData uri="http://schemas.openxmlformats.org/presentationml/2006/ole">
            <p:oleObj spid="_x0000_s189445" name="Equation" r:id="rId9" imgW="164880" imgH="203040" progId="Equation.DSMT4">
              <p:embed/>
            </p:oleObj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/>
        </p:nvGraphicFramePr>
        <p:xfrm>
          <a:off x="2699792" y="2630366"/>
          <a:ext cx="211708" cy="230954"/>
        </p:xfrm>
        <a:graphic>
          <a:graphicData uri="http://schemas.openxmlformats.org/presentationml/2006/ole">
            <p:oleObj spid="_x0000_s189446" name="Equation" r:id="rId10" imgW="139680" imgH="152280" progId="Equation.DSMT4">
              <p:embed/>
            </p:oleObj>
          </a:graphicData>
        </a:graphic>
      </p:graphicFrame>
      <p:cxnSp>
        <p:nvCxnSpPr>
          <p:cNvPr id="45" name="直接箭头连接符 44"/>
          <p:cNvCxnSpPr/>
          <p:nvPr/>
        </p:nvCxnSpPr>
        <p:spPr>
          <a:xfrm>
            <a:off x="2699792" y="2924944"/>
            <a:ext cx="21602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flipH="1">
            <a:off x="3203848" y="2924944"/>
            <a:ext cx="21602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71600" y="299695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</a:t>
            </a:r>
            <a:endParaRPr lang="zh-CN" altLang="en-US" dirty="0"/>
          </a:p>
        </p:txBody>
      </p:sp>
      <p:sp>
        <p:nvSpPr>
          <p:cNvPr id="52" name="椭圆 51"/>
          <p:cNvSpPr/>
          <p:nvPr/>
        </p:nvSpPr>
        <p:spPr>
          <a:xfrm>
            <a:off x="1835696" y="220486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89450" name="Object 10"/>
          <p:cNvGraphicFramePr>
            <a:graphicFrameLocks noChangeAspect="1"/>
          </p:cNvGraphicFramePr>
          <p:nvPr/>
        </p:nvGraphicFramePr>
        <p:xfrm>
          <a:off x="1547664" y="3356992"/>
          <a:ext cx="314325" cy="419100"/>
        </p:xfrm>
        <a:graphic>
          <a:graphicData uri="http://schemas.openxmlformats.org/presentationml/2006/ole">
            <p:oleObj spid="_x0000_s189450" name="Equation" r:id="rId11" imgW="152280" imgH="203040" progId="Equation.DSMT4">
              <p:embed/>
            </p:oleObj>
          </a:graphicData>
        </a:graphic>
      </p:graphicFrame>
      <p:cxnSp>
        <p:nvCxnSpPr>
          <p:cNvPr id="55" name="直接连接符 54"/>
          <p:cNvCxnSpPr/>
          <p:nvPr/>
        </p:nvCxnSpPr>
        <p:spPr>
          <a:xfrm>
            <a:off x="1331640" y="3068960"/>
            <a:ext cx="36004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1691680" y="3645024"/>
            <a:ext cx="1512168" cy="432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1907704" y="357301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572000" y="350100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P </a:t>
            </a:r>
            <a:r>
              <a:rPr lang="zh-CN" altLang="en-US" b="1" dirty="0" smtClean="0"/>
              <a:t>为</a:t>
            </a:r>
            <a:r>
              <a:rPr lang="en-US" altLang="zh-CN" b="1" dirty="0" smtClean="0"/>
              <a:t>AB</a:t>
            </a:r>
            <a:r>
              <a:rPr lang="zh-CN" altLang="en-US" b="1" dirty="0" smtClean="0"/>
              <a:t>面中心点</a:t>
            </a:r>
            <a:endParaRPr lang="zh-CN" altLang="en-US" b="1" dirty="0"/>
          </a:p>
        </p:txBody>
      </p:sp>
      <p:cxnSp>
        <p:nvCxnSpPr>
          <p:cNvPr id="44" name="直接箭头连接符 43"/>
          <p:cNvCxnSpPr/>
          <p:nvPr/>
        </p:nvCxnSpPr>
        <p:spPr>
          <a:xfrm flipH="1" flipV="1">
            <a:off x="4572000" y="5373216"/>
            <a:ext cx="360040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076056" y="5805264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P1</a:t>
            </a:r>
            <a:r>
              <a:rPr lang="zh-CN" altLang="en-US" sz="2000" b="1" dirty="0" smtClean="0"/>
              <a:t>点处的梯度</a:t>
            </a:r>
            <a:endParaRPr lang="zh-CN" altLang="en-US" sz="2000" b="1" dirty="0"/>
          </a:p>
        </p:txBody>
      </p:sp>
      <p:graphicFrame>
        <p:nvGraphicFramePr>
          <p:cNvPr id="189455" name="Object 15"/>
          <p:cNvGraphicFramePr>
            <a:graphicFrameLocks noChangeAspect="1"/>
          </p:cNvGraphicFramePr>
          <p:nvPr/>
        </p:nvGraphicFramePr>
        <p:xfrm>
          <a:off x="2195736" y="2780928"/>
          <a:ext cx="314325" cy="419100"/>
        </p:xfrm>
        <a:graphic>
          <a:graphicData uri="http://schemas.openxmlformats.org/presentationml/2006/ole">
            <p:oleObj spid="_x0000_s189455" name="Equation" r:id="rId12" imgW="152280" imgH="203040" progId="Equation.DSMT4">
              <p:embed/>
            </p:oleObj>
          </a:graphicData>
        </a:graphic>
      </p:graphicFrame>
      <p:cxnSp>
        <p:nvCxnSpPr>
          <p:cNvPr id="53" name="直接箭头连接符 52"/>
          <p:cNvCxnSpPr/>
          <p:nvPr/>
        </p:nvCxnSpPr>
        <p:spPr>
          <a:xfrm flipV="1">
            <a:off x="3491880" y="5445224"/>
            <a:ext cx="432048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555776" y="5805264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限制器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Copyright by Li Xinliang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054F8-1DE3-4FAF-A1A7-F6755BF8B532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5364088" y="1484784"/>
            <a:ext cx="1584176" cy="7920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6948264" y="1484784"/>
            <a:ext cx="288032" cy="13681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364088" y="2276872"/>
            <a:ext cx="1872208" cy="576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948264" y="1484784"/>
            <a:ext cx="1944216" cy="432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7236296" y="1916832"/>
            <a:ext cx="1656184" cy="936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6588224" y="213285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524328" y="206084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660232" y="98072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92280" y="292494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cxnSp>
        <p:nvCxnSpPr>
          <p:cNvPr id="13" name="直接连接符 12"/>
          <p:cNvCxnSpPr/>
          <p:nvPr/>
        </p:nvCxnSpPr>
        <p:spPr>
          <a:xfrm flipH="1" flipV="1">
            <a:off x="5652120" y="548680"/>
            <a:ext cx="1296144" cy="936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5364088" y="548680"/>
            <a:ext cx="288032" cy="17281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6012160" y="2204864"/>
          <a:ext cx="288032" cy="307234"/>
        </p:xfrm>
        <a:graphic>
          <a:graphicData uri="http://schemas.openxmlformats.org/presentationml/2006/ole">
            <p:oleObj spid="_x0000_s194562" name="Equation" r:id="rId3" imgW="190440" imgH="203040" progId="Equation.DSMT4">
              <p:embed/>
            </p:oleObj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7299523" y="2276550"/>
          <a:ext cx="307975" cy="306387"/>
        </p:xfrm>
        <a:graphic>
          <a:graphicData uri="http://schemas.openxmlformats.org/presentationml/2006/ole">
            <p:oleObj spid="_x0000_s194563" name="Equation" r:id="rId4" imgW="203040" imgH="203040" progId="Equation.DSMT4">
              <p:embed/>
            </p:oleObj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7812360" y="1772816"/>
          <a:ext cx="288032" cy="418956"/>
        </p:xfrm>
        <a:graphic>
          <a:graphicData uri="http://schemas.openxmlformats.org/presentationml/2006/ole">
            <p:oleObj spid="_x0000_s194564" name="Equation" r:id="rId5" imgW="139680" imgH="203040" progId="Equation.DSMT4">
              <p:embed/>
            </p:oleObj>
          </a:graphicData>
        </a:graphic>
      </p:graphicFrame>
      <p:graphicFrame>
        <p:nvGraphicFramePr>
          <p:cNvPr id="19" name="Object 5"/>
          <p:cNvGraphicFramePr>
            <a:graphicFrameLocks noChangeAspect="1"/>
          </p:cNvGraphicFramePr>
          <p:nvPr/>
        </p:nvGraphicFramePr>
        <p:xfrm>
          <a:off x="6012160" y="1196752"/>
          <a:ext cx="339725" cy="419100"/>
        </p:xfrm>
        <a:graphic>
          <a:graphicData uri="http://schemas.openxmlformats.org/presentationml/2006/ole">
            <p:oleObj spid="_x0000_s194565" name="Equation" r:id="rId6" imgW="164880" imgH="203040" progId="Equation.DSMT4">
              <p:embed/>
            </p:oleObj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6804248" y="1916832"/>
          <a:ext cx="211708" cy="230954"/>
        </p:xfrm>
        <a:graphic>
          <a:graphicData uri="http://schemas.openxmlformats.org/presentationml/2006/ole">
            <p:oleObj spid="_x0000_s194566" name="Equation" r:id="rId7" imgW="139680" imgH="152280" progId="Equation.DSMT4">
              <p:embed/>
            </p:oleObj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004048" y="220486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</a:t>
            </a:r>
            <a:endParaRPr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5868144" y="141277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Object 10"/>
          <p:cNvGraphicFramePr>
            <a:graphicFrameLocks noChangeAspect="1"/>
          </p:cNvGraphicFramePr>
          <p:nvPr/>
        </p:nvGraphicFramePr>
        <p:xfrm>
          <a:off x="6300192" y="1988840"/>
          <a:ext cx="314325" cy="419100"/>
        </p:xfrm>
        <a:graphic>
          <a:graphicData uri="http://schemas.openxmlformats.org/presentationml/2006/ole">
            <p:oleObj spid="_x0000_s194567" name="Equation" r:id="rId8" imgW="152280" imgH="203040" progId="Equation.DSMT4">
              <p:embed/>
            </p:oleObj>
          </a:graphicData>
        </a:graphic>
      </p:graphicFrame>
      <p:cxnSp>
        <p:nvCxnSpPr>
          <p:cNvPr id="26" name="直接连接符 25"/>
          <p:cNvCxnSpPr/>
          <p:nvPr/>
        </p:nvCxnSpPr>
        <p:spPr>
          <a:xfrm>
            <a:off x="5364088" y="2276872"/>
            <a:ext cx="36004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5724128" y="2852936"/>
            <a:ext cx="1512168" cy="432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5940152" y="278092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9" name="Object 11"/>
          <p:cNvGraphicFramePr>
            <a:graphicFrameLocks noChangeAspect="1"/>
          </p:cNvGraphicFramePr>
          <p:nvPr/>
        </p:nvGraphicFramePr>
        <p:xfrm>
          <a:off x="6156325" y="2636838"/>
          <a:ext cx="314325" cy="419100"/>
        </p:xfrm>
        <a:graphic>
          <a:graphicData uri="http://schemas.openxmlformats.org/presentationml/2006/ole">
            <p:oleObj spid="_x0000_s194568" name="Equation" r:id="rId9" imgW="152280" imgH="203040" progId="Equation.DSMT4">
              <p:embed/>
            </p:oleObj>
          </a:graphicData>
        </a:graphic>
      </p:graphicFrame>
      <p:cxnSp>
        <p:nvCxnSpPr>
          <p:cNvPr id="31" name="直接箭头连接符 30"/>
          <p:cNvCxnSpPr>
            <a:stCxn id="9" idx="6"/>
            <a:endCxn id="10" idx="2"/>
          </p:cNvCxnSpPr>
          <p:nvPr/>
        </p:nvCxnSpPr>
        <p:spPr>
          <a:xfrm flipV="1">
            <a:off x="6660232" y="2096852"/>
            <a:ext cx="864096" cy="720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23528" y="692696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rgbClr val="FF0000"/>
                </a:solidFill>
              </a:rPr>
              <a:t>梯度        计算方法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graphicFrame>
        <p:nvGraphicFramePr>
          <p:cNvPr id="194569" name="Object 9"/>
          <p:cNvGraphicFramePr>
            <a:graphicFrameLocks noChangeAspect="1"/>
          </p:cNvGraphicFramePr>
          <p:nvPr/>
        </p:nvGraphicFramePr>
        <p:xfrm>
          <a:off x="1403648" y="764704"/>
          <a:ext cx="503238" cy="312737"/>
        </p:xfrm>
        <a:graphic>
          <a:graphicData uri="http://schemas.openxmlformats.org/presentationml/2006/ole">
            <p:oleObj spid="_x0000_s194569" name="Equation" r:id="rId10" imgW="266400" imgH="164880" progId="Equation.DSMT4">
              <p:embed/>
            </p:oleObj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467544" y="1412776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最小二乘法求解如下方程：</a:t>
            </a:r>
            <a:endParaRPr lang="zh-CN" altLang="en-US" sz="2400" b="1" dirty="0"/>
          </a:p>
        </p:txBody>
      </p:sp>
      <p:graphicFrame>
        <p:nvGraphicFramePr>
          <p:cNvPr id="36" name="对象 35"/>
          <p:cNvGraphicFramePr>
            <a:graphicFrameLocks noChangeAspect="1"/>
          </p:cNvGraphicFramePr>
          <p:nvPr/>
        </p:nvGraphicFramePr>
        <p:xfrm>
          <a:off x="971600" y="1988840"/>
          <a:ext cx="2561312" cy="575766"/>
        </p:xfrm>
        <a:graphic>
          <a:graphicData uri="http://schemas.openxmlformats.org/presentationml/2006/ole">
            <p:oleObj spid="_x0000_s194570" name="Equation" r:id="rId11" imgW="1130040" imgH="253800" progId="Equation.DSMT4">
              <p:embed/>
            </p:oleObj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3563888" y="206084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k=1,2,3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39552" y="2924944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rgbClr val="FF0000"/>
                </a:solidFill>
              </a:rPr>
              <a:t>常用的限制器 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87824" y="299695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Barth-Jespersen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graphicFrame>
        <p:nvGraphicFramePr>
          <p:cNvPr id="42" name="对象 41"/>
          <p:cNvGraphicFramePr>
            <a:graphicFrameLocks noChangeAspect="1"/>
          </p:cNvGraphicFramePr>
          <p:nvPr/>
        </p:nvGraphicFramePr>
        <p:xfrm>
          <a:off x="4514850" y="3340100"/>
          <a:ext cx="114300" cy="177800"/>
        </p:xfrm>
        <a:graphic>
          <a:graphicData uri="http://schemas.openxmlformats.org/presentationml/2006/ole">
            <p:oleObj spid="_x0000_s194571" name="Equation" r:id="rId12" imgW="114120" imgH="177480" progId="Equation.DSMT4">
              <p:embed/>
            </p:oleObj>
          </a:graphicData>
        </a:graphic>
      </p:graphicFrame>
      <p:graphicFrame>
        <p:nvGraphicFramePr>
          <p:cNvPr id="44" name="对象 43"/>
          <p:cNvGraphicFramePr>
            <a:graphicFrameLocks noChangeAspect="1"/>
          </p:cNvGraphicFramePr>
          <p:nvPr/>
        </p:nvGraphicFramePr>
        <p:xfrm>
          <a:off x="1043608" y="3717032"/>
          <a:ext cx="3163888" cy="1744663"/>
        </p:xfrm>
        <a:graphic>
          <a:graphicData uri="http://schemas.openxmlformats.org/presentationml/2006/ole">
            <p:oleObj spid="_x0000_s194573" name="Equation" r:id="rId13" imgW="2349360" imgH="1295280" progId="Equation.DSMT4">
              <p:embed/>
            </p:oleObj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5220072" y="3789040"/>
          <a:ext cx="1808201" cy="288032"/>
        </p:xfrm>
        <a:graphic>
          <a:graphicData uri="http://schemas.openxmlformats.org/presentationml/2006/ole">
            <p:oleObj spid="_x0000_s194574" name="Equation" r:id="rId14" imgW="1434960" imgH="228600" progId="Equation.DSMT4">
              <p:embed/>
            </p:oleObj>
          </a:graphicData>
        </a:graphic>
      </p:graphicFrame>
      <p:graphicFrame>
        <p:nvGraphicFramePr>
          <p:cNvPr id="194575" name="Object 15"/>
          <p:cNvGraphicFramePr>
            <a:graphicFrameLocks noChangeAspect="1"/>
          </p:cNvGraphicFramePr>
          <p:nvPr/>
        </p:nvGraphicFramePr>
        <p:xfrm>
          <a:off x="5292080" y="4293096"/>
          <a:ext cx="1776413" cy="288925"/>
        </p:xfrm>
        <a:graphic>
          <a:graphicData uri="http://schemas.openxmlformats.org/presentationml/2006/ole">
            <p:oleObj spid="_x0000_s194575" name="Equation" r:id="rId15" imgW="1409400" imgH="228600" progId="Equation.DSMT4">
              <p:embed/>
            </p:oleObj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/>
        </p:nvGraphicFramePr>
        <p:xfrm>
          <a:off x="5148064" y="4725144"/>
          <a:ext cx="1152525" cy="358775"/>
        </p:xfrm>
        <a:graphic>
          <a:graphicData uri="http://schemas.openxmlformats.org/presentationml/2006/ole">
            <p:oleObj spid="_x0000_s194576" name="Equation" r:id="rId16" imgW="812520" imgH="253800" progId="Equation.DSMT4">
              <p:embed/>
            </p:oleObj>
          </a:graphicData>
        </a:graphic>
      </p:graphicFrame>
      <p:pic>
        <p:nvPicPr>
          <p:cNvPr id="194577" name="Picture 17"/>
          <p:cNvPicPr>
            <a:picLocks noChangeAspect="1" noChangeArrowheads="1"/>
          </p:cNvPicPr>
          <p:nvPr/>
        </p:nvPicPr>
        <p:blipFill>
          <a:blip r:embed="rId17" cstate="print"/>
          <a:srcRect l="39962" t="36833" r="40351" b="37967"/>
          <a:stretch>
            <a:fillRect/>
          </a:stretch>
        </p:blipFill>
        <p:spPr bwMode="auto">
          <a:xfrm>
            <a:off x="6228184" y="5057800"/>
            <a:ext cx="2500278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TextBox 42"/>
          <p:cNvSpPr txBox="1"/>
          <p:nvPr/>
        </p:nvSpPr>
        <p:spPr>
          <a:xfrm>
            <a:off x="611560" y="5733256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zh-CN" altLang="en-US" sz="2400" b="1" dirty="0" smtClean="0"/>
              <a:t> 保障 </a:t>
            </a:r>
            <a:r>
              <a:rPr lang="en-US" altLang="zh-CN" sz="2400" b="1" dirty="0" smtClean="0"/>
              <a:t>U(P) </a:t>
            </a:r>
            <a:r>
              <a:rPr lang="zh-CN" altLang="en-US" sz="2400" b="1" dirty="0" smtClean="0"/>
              <a:t>介于 </a:t>
            </a:r>
            <a:r>
              <a:rPr lang="en-US" altLang="zh-CN" sz="2400" b="1" dirty="0" err="1" smtClean="0"/>
              <a:t>Umin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及 </a:t>
            </a:r>
            <a:r>
              <a:rPr lang="en-US" altLang="zh-CN" sz="2400" b="1" dirty="0" err="1" smtClean="0"/>
              <a:t>Umax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之间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Copyright by Li Xinliang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DB8E8C-2E6D-4556-B2BE-F43D3B2C7901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  <p:sp>
        <p:nvSpPr>
          <p:cNvPr id="13322" name="TextBox 3"/>
          <p:cNvSpPr txBox="1">
            <a:spLocks noChangeArrowheads="1"/>
          </p:cNvSpPr>
          <p:nvPr/>
        </p:nvSpPr>
        <p:spPr bwMode="auto">
          <a:xfrm>
            <a:off x="357188" y="500063"/>
            <a:ext cx="5500687" cy="400050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 dirty="0" smtClean="0"/>
              <a:t>知识回顾</a:t>
            </a:r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： </a:t>
            </a:r>
            <a:r>
              <a:rPr lang="en-US" altLang="zh-CN" sz="2000" b="1" dirty="0" smtClean="0"/>
              <a:t>LU-SGS</a:t>
            </a:r>
            <a:endParaRPr lang="zh-CN" altLang="en-US" sz="2000" b="1" dirty="0"/>
          </a:p>
        </p:txBody>
      </p:sp>
      <p:graphicFrame>
        <p:nvGraphicFramePr>
          <p:cNvPr id="13314" name="Object 2"/>
          <p:cNvGraphicFramePr>
            <a:graphicFrameLocks noChangeAspect="1"/>
          </p:cNvGraphicFramePr>
          <p:nvPr/>
        </p:nvGraphicFramePr>
        <p:xfrm>
          <a:off x="1571604" y="1000108"/>
          <a:ext cx="1828800" cy="500062"/>
        </p:xfrm>
        <a:graphic>
          <a:graphicData uri="http://schemas.openxmlformats.org/presentationml/2006/ole">
            <p:oleObj spid="_x0000_s168962" name="Equation" r:id="rId3" imgW="1485720" imgH="406080" progId="Equation.3">
              <p:embed/>
            </p:oleObj>
          </a:graphicData>
        </a:graphic>
      </p:graphicFrame>
      <p:graphicFrame>
        <p:nvGraphicFramePr>
          <p:cNvPr id="13315" name="Object 3"/>
          <p:cNvGraphicFramePr>
            <a:graphicFrameLocks noChangeAspect="1"/>
          </p:cNvGraphicFramePr>
          <p:nvPr/>
        </p:nvGraphicFramePr>
        <p:xfrm>
          <a:off x="5000628" y="1000108"/>
          <a:ext cx="2657475" cy="515938"/>
        </p:xfrm>
        <a:graphic>
          <a:graphicData uri="http://schemas.openxmlformats.org/presentationml/2006/ole">
            <p:oleObj spid="_x0000_s168963" name="Equation" r:id="rId4" imgW="2158920" imgH="419040" progId="Equation.3">
              <p:embed/>
            </p:oleObj>
          </a:graphicData>
        </a:graphic>
      </p:graphicFrame>
      <p:graphicFrame>
        <p:nvGraphicFramePr>
          <p:cNvPr id="13316" name="Object 4"/>
          <p:cNvGraphicFramePr>
            <a:graphicFrameLocks noChangeAspect="1"/>
          </p:cNvGraphicFramePr>
          <p:nvPr/>
        </p:nvGraphicFramePr>
        <p:xfrm>
          <a:off x="5857884" y="1500174"/>
          <a:ext cx="1357322" cy="305894"/>
        </p:xfrm>
        <a:graphic>
          <a:graphicData uri="http://schemas.openxmlformats.org/presentationml/2006/ole">
            <p:oleObj spid="_x0000_s168964" name="Equation" r:id="rId5" imgW="901440" imgH="203040" progId="Equation.3">
              <p:embed/>
            </p:oleObj>
          </a:graphicData>
        </a:graphic>
      </p:graphicFrame>
      <p:graphicFrame>
        <p:nvGraphicFramePr>
          <p:cNvPr id="13318" name="Object 6"/>
          <p:cNvGraphicFramePr>
            <a:graphicFrameLocks noChangeAspect="1"/>
          </p:cNvGraphicFramePr>
          <p:nvPr/>
        </p:nvGraphicFramePr>
        <p:xfrm>
          <a:off x="571472" y="1928802"/>
          <a:ext cx="4198938" cy="587375"/>
        </p:xfrm>
        <a:graphic>
          <a:graphicData uri="http://schemas.openxmlformats.org/presentationml/2006/ole">
            <p:oleObj spid="_x0000_s168966" name="Equation" r:id="rId6" imgW="2997000" imgH="419040" progId="Equation.3">
              <p:embed/>
            </p:oleObj>
          </a:graphicData>
        </a:graphic>
      </p:graphicFrame>
      <p:cxnSp>
        <p:nvCxnSpPr>
          <p:cNvPr id="24" name="直接箭头连接符 23"/>
          <p:cNvCxnSpPr/>
          <p:nvPr/>
        </p:nvCxnSpPr>
        <p:spPr>
          <a:xfrm>
            <a:off x="3571868" y="1285860"/>
            <a:ext cx="1214446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rot="10800000" flipV="1">
            <a:off x="3643306" y="1428736"/>
            <a:ext cx="2001852" cy="50006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8968" name="Object 5"/>
          <p:cNvGraphicFramePr>
            <a:graphicFrameLocks noChangeAspect="1"/>
          </p:cNvGraphicFramePr>
          <p:nvPr/>
        </p:nvGraphicFramePr>
        <p:xfrm>
          <a:off x="5643570" y="1928802"/>
          <a:ext cx="3113088" cy="569912"/>
        </p:xfrm>
        <a:graphic>
          <a:graphicData uri="http://schemas.openxmlformats.org/presentationml/2006/ole">
            <p:oleObj spid="_x0000_s168968" name="Equation" r:id="rId7" imgW="2222280" imgH="406080" progId="Equation.3">
              <p:embed/>
            </p:oleObj>
          </a:graphicData>
        </a:graphic>
      </p:graphicFrame>
      <p:graphicFrame>
        <p:nvGraphicFramePr>
          <p:cNvPr id="168969" name="Object 2"/>
          <p:cNvGraphicFramePr>
            <a:graphicFrameLocks noChangeAspect="1"/>
          </p:cNvGraphicFramePr>
          <p:nvPr/>
        </p:nvGraphicFramePr>
        <p:xfrm>
          <a:off x="857224" y="3929066"/>
          <a:ext cx="4256087" cy="338138"/>
        </p:xfrm>
        <a:graphic>
          <a:graphicData uri="http://schemas.openxmlformats.org/presentationml/2006/ole">
            <p:oleObj spid="_x0000_s168969" name="Equation" r:id="rId8" imgW="3035160" imgH="241200" progId="Equation.DSMT4">
              <p:embed/>
            </p:oleObj>
          </a:graphicData>
        </a:graphic>
      </p:graphicFrame>
      <p:cxnSp>
        <p:nvCxnSpPr>
          <p:cNvPr id="35" name="直接箭头连接符 34"/>
          <p:cNvCxnSpPr/>
          <p:nvPr/>
        </p:nvCxnSpPr>
        <p:spPr>
          <a:xfrm>
            <a:off x="4929190" y="2143116"/>
            <a:ext cx="500066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8970" name="Object 9"/>
          <p:cNvGraphicFramePr>
            <a:graphicFrameLocks noChangeAspect="1"/>
          </p:cNvGraphicFramePr>
          <p:nvPr/>
        </p:nvGraphicFramePr>
        <p:xfrm>
          <a:off x="2143108" y="3357562"/>
          <a:ext cx="3429024" cy="310100"/>
        </p:xfrm>
        <a:graphic>
          <a:graphicData uri="http://schemas.openxmlformats.org/presentationml/2006/ole">
            <p:oleObj spid="_x0000_s168970" name="Equation" r:id="rId9" imgW="2387520" imgH="215640" progId="Equation.3">
              <p:embed/>
            </p:oleObj>
          </a:graphicData>
        </a:graphic>
      </p:graphicFrame>
      <p:graphicFrame>
        <p:nvGraphicFramePr>
          <p:cNvPr id="168971" name="Object 2"/>
          <p:cNvGraphicFramePr>
            <a:graphicFrameLocks noChangeAspect="1"/>
          </p:cNvGraphicFramePr>
          <p:nvPr/>
        </p:nvGraphicFramePr>
        <p:xfrm>
          <a:off x="785786" y="2571744"/>
          <a:ext cx="6429420" cy="462651"/>
        </p:xfrm>
        <a:graphic>
          <a:graphicData uri="http://schemas.openxmlformats.org/presentationml/2006/ole">
            <p:oleObj spid="_x0000_s168971" name="Equation" r:id="rId10" imgW="5651280" imgH="406080" progId="Equation.3">
              <p:embed/>
            </p:oleObj>
          </a:graphicData>
        </a:graphic>
      </p:graphicFrame>
      <p:cxnSp>
        <p:nvCxnSpPr>
          <p:cNvPr id="42" name="直接箭头连接符 41"/>
          <p:cNvCxnSpPr/>
          <p:nvPr/>
        </p:nvCxnSpPr>
        <p:spPr>
          <a:xfrm rot="10800000">
            <a:off x="1857356" y="3071810"/>
            <a:ext cx="357190" cy="214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rot="5400000" flipH="1" flipV="1">
            <a:off x="2643174" y="3071810"/>
            <a:ext cx="214314" cy="214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V="1">
            <a:off x="3000364" y="3000372"/>
            <a:ext cx="1643074" cy="3571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71472" y="4500570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 1: </a:t>
            </a:r>
            <a:r>
              <a:rPr lang="zh-CN" altLang="en-US" dirty="0" smtClean="0"/>
              <a:t> 求解</a:t>
            </a:r>
            <a:endParaRPr lang="zh-CN" altLang="en-US" dirty="0"/>
          </a:p>
        </p:txBody>
      </p:sp>
      <p:graphicFrame>
        <p:nvGraphicFramePr>
          <p:cNvPr id="168973" name="Object 13"/>
          <p:cNvGraphicFramePr>
            <a:graphicFrameLocks noChangeAspect="1"/>
          </p:cNvGraphicFramePr>
          <p:nvPr/>
        </p:nvGraphicFramePr>
        <p:xfrm>
          <a:off x="1571625" y="4840288"/>
          <a:ext cx="2617788" cy="374650"/>
        </p:xfrm>
        <a:graphic>
          <a:graphicData uri="http://schemas.openxmlformats.org/presentationml/2006/ole">
            <p:oleObj spid="_x0000_s168973" name="Equation" r:id="rId11" imgW="1866600" imgH="266400" progId="Equation.DSMT4">
              <p:embed/>
            </p:oleObj>
          </a:graphicData>
        </a:graphic>
      </p:graphicFrame>
      <p:cxnSp>
        <p:nvCxnSpPr>
          <p:cNvPr id="54" name="直接箭头连接符 53"/>
          <p:cNvCxnSpPr/>
          <p:nvPr/>
        </p:nvCxnSpPr>
        <p:spPr>
          <a:xfrm flipV="1">
            <a:off x="4429124" y="4786322"/>
            <a:ext cx="928694" cy="214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8975" name="Object 15"/>
          <p:cNvGraphicFramePr>
            <a:graphicFrameLocks noChangeAspect="1"/>
          </p:cNvGraphicFramePr>
          <p:nvPr/>
        </p:nvGraphicFramePr>
        <p:xfrm>
          <a:off x="5668963" y="4786313"/>
          <a:ext cx="2921000" cy="374650"/>
        </p:xfrm>
        <a:graphic>
          <a:graphicData uri="http://schemas.openxmlformats.org/presentationml/2006/ole">
            <p:oleObj spid="_x0000_s168975" name="Equation" r:id="rId12" imgW="2082600" imgH="266400" progId="Equation.DSMT4">
              <p:embed/>
            </p:oleObj>
          </a:graphicData>
        </a:graphic>
      </p:graphicFrame>
      <p:graphicFrame>
        <p:nvGraphicFramePr>
          <p:cNvPr id="168976" name="Object 16"/>
          <p:cNvGraphicFramePr>
            <a:graphicFrameLocks noChangeAspect="1"/>
          </p:cNvGraphicFramePr>
          <p:nvPr/>
        </p:nvGraphicFramePr>
        <p:xfrm>
          <a:off x="5643570" y="4429132"/>
          <a:ext cx="1211263" cy="357187"/>
        </p:xfrm>
        <a:graphic>
          <a:graphicData uri="http://schemas.openxmlformats.org/presentationml/2006/ole">
            <p:oleObj spid="_x0000_s168976" name="Equation" r:id="rId13" imgW="863280" imgH="253800" progId="Equation.DSMT4">
              <p:embed/>
            </p:oleObj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571472" y="5500702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 2: </a:t>
            </a:r>
            <a:r>
              <a:rPr lang="zh-CN" altLang="en-US" dirty="0" smtClean="0"/>
              <a:t>求解</a:t>
            </a:r>
            <a:endParaRPr lang="zh-CN" altLang="en-US" dirty="0"/>
          </a:p>
        </p:txBody>
      </p:sp>
      <p:graphicFrame>
        <p:nvGraphicFramePr>
          <p:cNvPr id="168977" name="Object 17"/>
          <p:cNvGraphicFramePr>
            <a:graphicFrameLocks noChangeAspect="1"/>
          </p:cNvGraphicFramePr>
          <p:nvPr/>
        </p:nvGraphicFramePr>
        <p:xfrm>
          <a:off x="1857356" y="5786454"/>
          <a:ext cx="2797175" cy="374650"/>
        </p:xfrm>
        <a:graphic>
          <a:graphicData uri="http://schemas.openxmlformats.org/presentationml/2006/ole">
            <p:oleObj spid="_x0000_s168977" name="Equation" r:id="rId14" imgW="1993680" imgH="266400" progId="Equation.DSMT4">
              <p:embed/>
            </p:oleObj>
          </a:graphicData>
        </a:graphic>
      </p:graphicFrame>
      <p:cxnSp>
        <p:nvCxnSpPr>
          <p:cNvPr id="61" name="直接箭头连接符 60"/>
          <p:cNvCxnSpPr/>
          <p:nvPr/>
        </p:nvCxnSpPr>
        <p:spPr>
          <a:xfrm rot="10800000" flipV="1">
            <a:off x="1214414" y="3643314"/>
            <a:ext cx="928694" cy="28575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 rot="5400000">
            <a:off x="2464579" y="3750471"/>
            <a:ext cx="21431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2928926" y="3714752"/>
            <a:ext cx="642942" cy="214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8978" name="Object 18"/>
          <p:cNvGraphicFramePr>
            <a:graphicFrameLocks noChangeAspect="1"/>
          </p:cNvGraphicFramePr>
          <p:nvPr/>
        </p:nvGraphicFramePr>
        <p:xfrm>
          <a:off x="5572132" y="6072206"/>
          <a:ext cx="3082925" cy="374650"/>
        </p:xfrm>
        <a:graphic>
          <a:graphicData uri="http://schemas.openxmlformats.org/presentationml/2006/ole">
            <p:oleObj spid="_x0000_s168978" name="Equation" r:id="rId15" imgW="2197080" imgH="266400" progId="Equation.DSMT4">
              <p:embed/>
            </p:oleObj>
          </a:graphicData>
        </a:graphic>
      </p:graphicFrame>
      <p:graphicFrame>
        <p:nvGraphicFramePr>
          <p:cNvPr id="168979" name="Object 19"/>
          <p:cNvGraphicFramePr>
            <a:graphicFrameLocks noChangeAspect="1"/>
          </p:cNvGraphicFramePr>
          <p:nvPr/>
        </p:nvGraphicFramePr>
        <p:xfrm>
          <a:off x="5572125" y="5661025"/>
          <a:ext cx="1371600" cy="320675"/>
        </p:xfrm>
        <a:graphic>
          <a:graphicData uri="http://schemas.openxmlformats.org/presentationml/2006/ole">
            <p:oleObj spid="_x0000_s168979" name="Equation" r:id="rId16" imgW="977760" imgH="228600" progId="Equation.DSMT4">
              <p:embed/>
            </p:oleObj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Copyright by Li Xinliang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054F8-1DE3-4FAF-A1A7-F6755BF8B532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79512" y="620688"/>
            <a:ext cx="5652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Step 2:</a:t>
            </a:r>
          </a:p>
          <a:p>
            <a:r>
              <a:rPr lang="en-US" altLang="zh-CN" sz="2400" b="1" dirty="0" smtClean="0"/>
              <a:t>      </a:t>
            </a:r>
            <a:r>
              <a:rPr lang="zh-CN" altLang="en-US" sz="2400" b="1" dirty="0" smtClean="0"/>
              <a:t>利用通量技术 （</a:t>
            </a:r>
            <a:r>
              <a:rPr lang="en-US" altLang="zh-CN" sz="2400" b="1" dirty="0" smtClean="0"/>
              <a:t>FVS </a:t>
            </a:r>
            <a:r>
              <a:rPr lang="zh-CN" altLang="en-US" sz="2400" b="1" dirty="0" smtClean="0"/>
              <a:t>或</a:t>
            </a:r>
            <a:r>
              <a:rPr lang="en-US" altLang="zh-CN" sz="2400" b="1" dirty="0" smtClean="0"/>
              <a:t>FDS</a:t>
            </a:r>
            <a:r>
              <a:rPr lang="zh-CN" altLang="en-US" sz="2400" b="1" dirty="0" smtClean="0"/>
              <a:t>），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   </a:t>
            </a:r>
            <a:r>
              <a:rPr lang="zh-CN" altLang="en-US" sz="2400" b="1" dirty="0" smtClean="0"/>
              <a:t>计算出</a:t>
            </a:r>
            <a:r>
              <a:rPr lang="en-US" altLang="zh-CN" sz="2400" b="1" dirty="0" smtClean="0"/>
              <a:t>P</a:t>
            </a:r>
            <a:r>
              <a:rPr lang="zh-CN" altLang="en-US" sz="2400" b="1" dirty="0" smtClean="0"/>
              <a:t>点的流通量</a:t>
            </a:r>
            <a:r>
              <a:rPr lang="en-US" altLang="zh-CN" sz="2400" b="1" dirty="0" smtClean="0"/>
              <a:t>    </a:t>
            </a:r>
            <a:endParaRPr lang="zh-CN" altLang="en-US" sz="2400" b="1" dirty="0"/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1143000" y="1989138"/>
          <a:ext cx="2193925" cy="503237"/>
        </p:xfrm>
        <a:graphic>
          <a:graphicData uri="http://schemas.openxmlformats.org/presentationml/2006/ole">
            <p:oleObj spid="_x0000_s191497" name="Equation" r:id="rId3" imgW="939600" imgH="215640" progId="Equation.DSMT4">
              <p:embed/>
            </p:oleObj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539552" y="2924944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Step 3: </a:t>
            </a:r>
            <a:endParaRPr lang="zh-CN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827584" y="3645024"/>
            <a:ext cx="6768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将</a:t>
            </a:r>
            <a:r>
              <a:rPr lang="en-US" altLang="zh-CN" sz="2400" b="1" dirty="0" smtClean="0"/>
              <a:t>P </a:t>
            </a:r>
            <a:r>
              <a:rPr lang="zh-CN" altLang="en-US" sz="2400" b="1" dirty="0" smtClean="0"/>
              <a:t>点的流通量乘以面</a:t>
            </a:r>
            <a:r>
              <a:rPr lang="en-US" altLang="zh-CN" sz="2400" b="1" dirty="0" smtClean="0"/>
              <a:t>AB</a:t>
            </a:r>
            <a:r>
              <a:rPr lang="zh-CN" altLang="en-US" sz="2400" b="1" dirty="0" smtClean="0"/>
              <a:t>的面积，得到穿过面</a:t>
            </a:r>
            <a:r>
              <a:rPr lang="en-US" altLang="zh-CN" sz="2400" b="1" dirty="0" smtClean="0"/>
              <a:t>AB</a:t>
            </a:r>
            <a:r>
              <a:rPr lang="zh-CN" altLang="en-US" sz="2400" b="1" dirty="0" smtClean="0"/>
              <a:t>的流通量</a:t>
            </a:r>
            <a:endParaRPr lang="zh-CN" altLang="en-US" sz="2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1187624" y="4581128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00FF"/>
                </a:solidFill>
              </a:rPr>
              <a:t>（以中点的流通量代替整个面的平均流通量， 二阶精度）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5536" y="5373216"/>
            <a:ext cx="5652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Step 4:</a:t>
            </a:r>
          </a:p>
          <a:p>
            <a:r>
              <a:rPr lang="en-US" altLang="zh-CN" sz="2400" b="1" dirty="0" smtClean="0"/>
              <a:t>      </a:t>
            </a:r>
            <a:r>
              <a:rPr lang="zh-CN" altLang="en-US" sz="2400" b="1" dirty="0" smtClean="0"/>
              <a:t>时间推进</a:t>
            </a:r>
            <a:endParaRPr lang="zh-CN" altLang="en-US" sz="2400" b="1" dirty="0"/>
          </a:p>
        </p:txBody>
      </p:sp>
      <p:graphicFrame>
        <p:nvGraphicFramePr>
          <p:cNvPr id="191498" name="Object 10"/>
          <p:cNvGraphicFramePr>
            <a:graphicFrameLocks noChangeAspect="1"/>
          </p:cNvGraphicFramePr>
          <p:nvPr/>
        </p:nvGraphicFramePr>
        <p:xfrm>
          <a:off x="2843808" y="5589240"/>
          <a:ext cx="2147887" cy="642938"/>
        </p:xfrm>
        <a:graphic>
          <a:graphicData uri="http://schemas.openxmlformats.org/presentationml/2006/ole">
            <p:oleObj spid="_x0000_s191498" name="Equation" r:id="rId4" imgW="1498320" imgH="444240" progId="Equation.DSMT4">
              <p:embed/>
            </p:oleObj>
          </a:graphicData>
        </a:graphic>
      </p:graphicFrame>
      <p:cxnSp>
        <p:nvCxnSpPr>
          <p:cNvPr id="65" name="直接连接符 64"/>
          <p:cNvCxnSpPr/>
          <p:nvPr/>
        </p:nvCxnSpPr>
        <p:spPr>
          <a:xfrm flipH="1">
            <a:off x="5615608" y="1700808"/>
            <a:ext cx="1584176" cy="7920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7199784" y="1700808"/>
            <a:ext cx="288032" cy="13681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5615608" y="2492896"/>
            <a:ext cx="1872208" cy="576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7199784" y="1700808"/>
            <a:ext cx="1944216" cy="432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7487816" y="2132856"/>
            <a:ext cx="1656184" cy="936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/>
          <p:cNvSpPr/>
          <p:nvPr/>
        </p:nvSpPr>
        <p:spPr>
          <a:xfrm>
            <a:off x="6839744" y="234888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7775848" y="227687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6911752" y="119675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7343800" y="31409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cxnSp>
        <p:nvCxnSpPr>
          <p:cNvPr id="74" name="直接连接符 73"/>
          <p:cNvCxnSpPr/>
          <p:nvPr/>
        </p:nvCxnSpPr>
        <p:spPr>
          <a:xfrm flipH="1" flipV="1">
            <a:off x="5903640" y="764704"/>
            <a:ext cx="1296144" cy="936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flipH="1">
            <a:off x="5615608" y="764704"/>
            <a:ext cx="288032" cy="17281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7271792" y="2276872"/>
            <a:ext cx="144016" cy="14401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7" name="对象 76"/>
          <p:cNvGraphicFramePr>
            <a:graphicFrameLocks noChangeAspect="1"/>
          </p:cNvGraphicFramePr>
          <p:nvPr/>
        </p:nvGraphicFramePr>
        <p:xfrm>
          <a:off x="6263680" y="2420888"/>
          <a:ext cx="288032" cy="307234"/>
        </p:xfrm>
        <a:graphic>
          <a:graphicData uri="http://schemas.openxmlformats.org/presentationml/2006/ole">
            <p:oleObj spid="_x0000_s191506" name="Equation" r:id="rId5" imgW="190440" imgH="203040" progId="Equation.DSMT4">
              <p:embed/>
            </p:oleObj>
          </a:graphicData>
        </a:graphic>
      </p:graphicFrame>
      <p:graphicFrame>
        <p:nvGraphicFramePr>
          <p:cNvPr id="78" name="Object 3"/>
          <p:cNvGraphicFramePr>
            <a:graphicFrameLocks noChangeAspect="1"/>
          </p:cNvGraphicFramePr>
          <p:nvPr/>
        </p:nvGraphicFramePr>
        <p:xfrm>
          <a:off x="7551043" y="2492574"/>
          <a:ext cx="307975" cy="306387"/>
        </p:xfrm>
        <a:graphic>
          <a:graphicData uri="http://schemas.openxmlformats.org/presentationml/2006/ole">
            <p:oleObj spid="_x0000_s191507" name="Equation" r:id="rId6" imgW="203040" imgH="203040" progId="Equation.DSMT4">
              <p:embed/>
            </p:oleObj>
          </a:graphicData>
        </a:graphic>
      </p:graphicFrame>
      <p:graphicFrame>
        <p:nvGraphicFramePr>
          <p:cNvPr id="79" name="对象 78"/>
          <p:cNvGraphicFramePr>
            <a:graphicFrameLocks noChangeAspect="1"/>
          </p:cNvGraphicFramePr>
          <p:nvPr/>
        </p:nvGraphicFramePr>
        <p:xfrm>
          <a:off x="7991872" y="2060848"/>
          <a:ext cx="288032" cy="418956"/>
        </p:xfrm>
        <a:graphic>
          <a:graphicData uri="http://schemas.openxmlformats.org/presentationml/2006/ole">
            <p:oleObj spid="_x0000_s191508" name="Equation" r:id="rId7" imgW="139680" imgH="203040" progId="Equation.DSMT4">
              <p:embed/>
            </p:oleObj>
          </a:graphicData>
        </a:graphic>
      </p:graphicFrame>
      <p:graphicFrame>
        <p:nvGraphicFramePr>
          <p:cNvPr id="80" name="Object 5"/>
          <p:cNvGraphicFramePr>
            <a:graphicFrameLocks noChangeAspect="1"/>
          </p:cNvGraphicFramePr>
          <p:nvPr/>
        </p:nvGraphicFramePr>
        <p:xfrm>
          <a:off x="5903640" y="1628800"/>
          <a:ext cx="339725" cy="419100"/>
        </p:xfrm>
        <a:graphic>
          <a:graphicData uri="http://schemas.openxmlformats.org/presentationml/2006/ole">
            <p:oleObj spid="_x0000_s191509" name="Equation" r:id="rId8" imgW="164880" imgH="203040" progId="Equation.DSMT4">
              <p:embed/>
            </p:oleObj>
          </a:graphicData>
        </a:graphic>
      </p:graphicFrame>
      <p:graphicFrame>
        <p:nvGraphicFramePr>
          <p:cNvPr id="81" name="对象 80"/>
          <p:cNvGraphicFramePr>
            <a:graphicFrameLocks noChangeAspect="1"/>
          </p:cNvGraphicFramePr>
          <p:nvPr/>
        </p:nvGraphicFramePr>
        <p:xfrm>
          <a:off x="6983760" y="2054302"/>
          <a:ext cx="211708" cy="230954"/>
        </p:xfrm>
        <a:graphic>
          <a:graphicData uri="http://schemas.openxmlformats.org/presentationml/2006/ole">
            <p:oleObj spid="_x0000_s191510" name="Equation" r:id="rId9" imgW="139680" imgH="152280" progId="Equation.DSMT4">
              <p:embed/>
            </p:oleObj>
          </a:graphicData>
        </a:graphic>
      </p:graphicFrame>
      <p:cxnSp>
        <p:nvCxnSpPr>
          <p:cNvPr id="82" name="直接箭头连接符 81"/>
          <p:cNvCxnSpPr/>
          <p:nvPr/>
        </p:nvCxnSpPr>
        <p:spPr>
          <a:xfrm>
            <a:off x="6983760" y="2348880"/>
            <a:ext cx="21602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flipH="1">
            <a:off x="7487816" y="2348880"/>
            <a:ext cx="21602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5255568" y="242088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</a:t>
            </a:r>
            <a:endParaRPr lang="zh-CN" altLang="en-US" dirty="0"/>
          </a:p>
        </p:txBody>
      </p:sp>
      <p:sp>
        <p:nvSpPr>
          <p:cNvPr id="85" name="椭圆 84"/>
          <p:cNvSpPr/>
          <p:nvPr/>
        </p:nvSpPr>
        <p:spPr>
          <a:xfrm>
            <a:off x="6119664" y="162880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6" name="Object 10"/>
          <p:cNvGraphicFramePr>
            <a:graphicFrameLocks noChangeAspect="1"/>
          </p:cNvGraphicFramePr>
          <p:nvPr/>
        </p:nvGraphicFramePr>
        <p:xfrm>
          <a:off x="5831632" y="2780928"/>
          <a:ext cx="314325" cy="419100"/>
        </p:xfrm>
        <a:graphic>
          <a:graphicData uri="http://schemas.openxmlformats.org/presentationml/2006/ole">
            <p:oleObj spid="_x0000_s191511" name="Equation" r:id="rId10" imgW="152280" imgH="203040" progId="Equation.DSMT4">
              <p:embed/>
            </p:oleObj>
          </a:graphicData>
        </a:graphic>
      </p:graphicFrame>
      <p:cxnSp>
        <p:nvCxnSpPr>
          <p:cNvPr id="87" name="直接连接符 86"/>
          <p:cNvCxnSpPr/>
          <p:nvPr/>
        </p:nvCxnSpPr>
        <p:spPr>
          <a:xfrm>
            <a:off x="5615608" y="2492896"/>
            <a:ext cx="36004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V="1">
            <a:off x="5975648" y="3068960"/>
            <a:ext cx="1512168" cy="432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/>
          <p:cNvSpPr/>
          <p:nvPr/>
        </p:nvSpPr>
        <p:spPr>
          <a:xfrm>
            <a:off x="6191672" y="299695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0" name="Object 15"/>
          <p:cNvGraphicFramePr>
            <a:graphicFrameLocks noChangeAspect="1"/>
          </p:cNvGraphicFramePr>
          <p:nvPr/>
        </p:nvGraphicFramePr>
        <p:xfrm>
          <a:off x="6479704" y="2204864"/>
          <a:ext cx="314325" cy="419100"/>
        </p:xfrm>
        <a:graphic>
          <a:graphicData uri="http://schemas.openxmlformats.org/presentationml/2006/ole">
            <p:oleObj spid="_x0000_s191512" name="Equation" r:id="rId11" imgW="152280" imgH="203040" progId="Equation.DSMT4">
              <p:embed/>
            </p:oleObj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Copyright by Li Xinliang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054F8-1DE3-4FAF-A1A7-F6755BF8B532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3528" y="620688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3.  </a:t>
            </a:r>
            <a:r>
              <a:rPr lang="zh-CN" altLang="en-US" sz="2400" b="1" dirty="0" smtClean="0"/>
              <a:t>高阶精度有限体积法  （</a:t>
            </a:r>
            <a:r>
              <a:rPr lang="en-US" altLang="zh-CN" sz="2400" b="1" dirty="0" smtClean="0"/>
              <a:t>k-exact</a:t>
            </a:r>
            <a:r>
              <a:rPr lang="zh-CN" altLang="en-US" sz="2400" b="1" dirty="0" smtClean="0"/>
              <a:t>）</a:t>
            </a:r>
            <a:endParaRPr lang="zh-CN" altLang="en-US" sz="2400" b="1" dirty="0"/>
          </a:p>
        </p:txBody>
      </p:sp>
      <p:graphicFrame>
        <p:nvGraphicFramePr>
          <p:cNvPr id="192524" name="Object 12"/>
          <p:cNvGraphicFramePr>
            <a:graphicFrameLocks noChangeAspect="1"/>
          </p:cNvGraphicFramePr>
          <p:nvPr/>
        </p:nvGraphicFramePr>
        <p:xfrm>
          <a:off x="611560" y="1340768"/>
          <a:ext cx="2147888" cy="642937"/>
        </p:xfrm>
        <a:graphic>
          <a:graphicData uri="http://schemas.openxmlformats.org/presentationml/2006/ole">
            <p:oleObj spid="_x0000_s192524" name="Equation" r:id="rId3" imgW="1498320" imgH="444240" progId="Equation.DSMT4">
              <p:embed/>
            </p:oleObj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683568" y="2060848"/>
            <a:ext cx="3960440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需要高精度计算面</a:t>
            </a:r>
            <a:r>
              <a:rPr lang="en-US" altLang="zh-CN" sz="2000" b="1" dirty="0" smtClean="0"/>
              <a:t>AB</a:t>
            </a:r>
            <a:r>
              <a:rPr lang="zh-CN" altLang="en-US" sz="2000" b="1" dirty="0" smtClean="0"/>
              <a:t>的通量</a:t>
            </a:r>
            <a:endParaRPr lang="zh-CN" altLang="en-US" sz="20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467544" y="2636912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需要计算该面上多个点的值（通常为高斯点）</a:t>
            </a:r>
            <a:endParaRPr lang="zh-CN" alt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611560" y="3284984"/>
            <a:ext cx="4896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Step 1:  </a:t>
            </a:r>
            <a:r>
              <a:rPr lang="zh-CN" altLang="en-US" sz="2000" b="1" dirty="0" smtClean="0"/>
              <a:t>通过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高阶</a:t>
            </a:r>
            <a:r>
              <a:rPr lang="zh-CN" altLang="en-US" sz="2000" b="1" dirty="0" smtClean="0"/>
              <a:t>插值，计算出</a:t>
            </a:r>
            <a:r>
              <a:rPr lang="en-US" altLang="zh-CN" sz="2000" b="1" dirty="0" smtClean="0"/>
              <a:t>AB</a:t>
            </a:r>
            <a:r>
              <a:rPr lang="zh-CN" altLang="en-US" sz="2000" b="1" dirty="0" smtClean="0"/>
              <a:t>面上多个点的值：</a:t>
            </a:r>
            <a:endParaRPr lang="zh-CN" altLang="en-US" sz="2000" b="1" dirty="0"/>
          </a:p>
        </p:txBody>
      </p:sp>
      <p:graphicFrame>
        <p:nvGraphicFramePr>
          <p:cNvPr id="44" name="对象 43"/>
          <p:cNvGraphicFramePr>
            <a:graphicFrameLocks noChangeAspect="1"/>
          </p:cNvGraphicFramePr>
          <p:nvPr/>
        </p:nvGraphicFramePr>
        <p:xfrm>
          <a:off x="2123728" y="3789040"/>
          <a:ext cx="677722" cy="288032"/>
        </p:xfrm>
        <a:graphic>
          <a:graphicData uri="http://schemas.openxmlformats.org/presentationml/2006/ole">
            <p:oleObj spid="_x0000_s192526" name="Equation" r:id="rId4" imgW="507960" imgH="215640" progId="Equation.DSMT4">
              <p:embed/>
            </p:oleObj>
          </a:graphicData>
        </a:graphic>
      </p:graphicFrame>
      <p:graphicFrame>
        <p:nvGraphicFramePr>
          <p:cNvPr id="192527" name="Object 15"/>
          <p:cNvGraphicFramePr>
            <a:graphicFrameLocks noChangeAspect="1"/>
          </p:cNvGraphicFramePr>
          <p:nvPr/>
        </p:nvGraphicFramePr>
        <p:xfrm>
          <a:off x="2987824" y="3789040"/>
          <a:ext cx="660400" cy="287337"/>
        </p:xfrm>
        <a:graphic>
          <a:graphicData uri="http://schemas.openxmlformats.org/presentationml/2006/ole">
            <p:oleObj spid="_x0000_s192527" name="Equation" r:id="rId5" imgW="495000" imgH="215640" progId="Equation.DSMT4">
              <p:embed/>
            </p:oleObj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899592" y="4293096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二维、三维的高阶插值比较复杂</a:t>
            </a:r>
            <a:endParaRPr lang="zh-CN" altLang="en-US" b="1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7199784" y="1412776"/>
            <a:ext cx="1944216" cy="432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7487816" y="1844824"/>
            <a:ext cx="1656184" cy="936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5615608" y="1412776"/>
            <a:ext cx="1584176" cy="7920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199784" y="1412776"/>
            <a:ext cx="288032" cy="13681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615608" y="2204864"/>
            <a:ext cx="1872208" cy="576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99784" y="90872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343800" y="285293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 flipH="1" flipV="1">
            <a:off x="5903640" y="476672"/>
            <a:ext cx="1296144" cy="936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5615608" y="476672"/>
            <a:ext cx="288032" cy="17281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199784" y="1700808"/>
            <a:ext cx="144016" cy="14401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6407696" y="1916832"/>
          <a:ext cx="288032" cy="307234"/>
        </p:xfrm>
        <a:graphic>
          <a:graphicData uri="http://schemas.openxmlformats.org/presentationml/2006/ole">
            <p:oleObj spid="_x0000_s192514" name="Equation" r:id="rId6" imgW="190440" imgH="203040" progId="Equation.DSMT4">
              <p:embed/>
            </p:oleObj>
          </a:graphicData>
        </a:graphic>
      </p:graphicFrame>
      <p:graphicFrame>
        <p:nvGraphicFramePr>
          <p:cNvPr id="21" name="Object 3"/>
          <p:cNvGraphicFramePr>
            <a:graphicFrameLocks noChangeAspect="1"/>
          </p:cNvGraphicFramePr>
          <p:nvPr/>
        </p:nvGraphicFramePr>
        <p:xfrm>
          <a:off x="7668344" y="1844824"/>
          <a:ext cx="307975" cy="306387"/>
        </p:xfrm>
        <a:graphic>
          <a:graphicData uri="http://schemas.openxmlformats.org/presentationml/2006/ole">
            <p:oleObj spid="_x0000_s192515" name="Equation" r:id="rId7" imgW="203040" imgH="203040" progId="Equation.DSMT4">
              <p:embed/>
            </p:oleObj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255568" y="213285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</a:t>
            </a:r>
            <a:endParaRPr lang="zh-CN" altLang="en-US" dirty="0"/>
          </a:p>
        </p:txBody>
      </p:sp>
      <p:cxnSp>
        <p:nvCxnSpPr>
          <p:cNvPr id="30" name="直接连接符 29"/>
          <p:cNvCxnSpPr/>
          <p:nvPr/>
        </p:nvCxnSpPr>
        <p:spPr>
          <a:xfrm>
            <a:off x="5615608" y="2204864"/>
            <a:ext cx="36004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5975648" y="2780928"/>
            <a:ext cx="1512168" cy="432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7271792" y="2060848"/>
            <a:ext cx="144016" cy="14401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7343800" y="2348880"/>
            <a:ext cx="144016" cy="14401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6" name="对象 35"/>
          <p:cNvGraphicFramePr>
            <a:graphicFrameLocks noChangeAspect="1"/>
          </p:cNvGraphicFramePr>
          <p:nvPr/>
        </p:nvGraphicFramePr>
        <p:xfrm>
          <a:off x="6911752" y="1628800"/>
          <a:ext cx="237108" cy="291825"/>
        </p:xfrm>
        <a:graphic>
          <a:graphicData uri="http://schemas.openxmlformats.org/presentationml/2006/ole">
            <p:oleObj spid="_x0000_s192521" name="Equation" r:id="rId8" imgW="164880" imgH="203040" progId="Equation.DSMT4">
              <p:embed/>
            </p:oleObj>
          </a:graphicData>
        </a:graphic>
      </p:graphicFrame>
      <p:graphicFrame>
        <p:nvGraphicFramePr>
          <p:cNvPr id="192522" name="Object 10"/>
          <p:cNvGraphicFramePr>
            <a:graphicFrameLocks noChangeAspect="1"/>
          </p:cNvGraphicFramePr>
          <p:nvPr/>
        </p:nvGraphicFramePr>
        <p:xfrm>
          <a:off x="6991475" y="1989460"/>
          <a:ext cx="220662" cy="292100"/>
        </p:xfrm>
        <a:graphic>
          <a:graphicData uri="http://schemas.openxmlformats.org/presentationml/2006/ole">
            <p:oleObj spid="_x0000_s192522" name="Equation" r:id="rId9" imgW="152280" imgH="203040" progId="Equation.DSMT4">
              <p:embed/>
            </p:oleObj>
          </a:graphicData>
        </a:graphic>
      </p:graphicFrame>
      <p:graphicFrame>
        <p:nvGraphicFramePr>
          <p:cNvPr id="192523" name="Object 11"/>
          <p:cNvGraphicFramePr>
            <a:graphicFrameLocks noChangeAspect="1"/>
          </p:cNvGraphicFramePr>
          <p:nvPr/>
        </p:nvGraphicFramePr>
        <p:xfrm>
          <a:off x="7055768" y="2276872"/>
          <a:ext cx="220662" cy="292100"/>
        </p:xfrm>
        <a:graphic>
          <a:graphicData uri="http://schemas.openxmlformats.org/presentationml/2006/ole">
            <p:oleObj spid="_x0000_s192523" name="Equation" r:id="rId10" imgW="152280" imgH="203040" progId="Equation.DSMT4">
              <p:embed/>
            </p:oleObj>
          </a:graphicData>
        </a:graphic>
      </p:graphicFrame>
      <p:graphicFrame>
        <p:nvGraphicFramePr>
          <p:cNvPr id="192529" name="Object 17"/>
          <p:cNvGraphicFramePr>
            <a:graphicFrameLocks noChangeAspect="1"/>
          </p:cNvGraphicFramePr>
          <p:nvPr/>
        </p:nvGraphicFramePr>
        <p:xfrm>
          <a:off x="6047656" y="1196752"/>
          <a:ext cx="288925" cy="307975"/>
        </p:xfrm>
        <a:graphic>
          <a:graphicData uri="http://schemas.openxmlformats.org/presentationml/2006/ole">
            <p:oleObj spid="_x0000_s192529" name="Equation" r:id="rId11" imgW="190440" imgH="203040" progId="Equation.DSMT4">
              <p:embed/>
            </p:oleObj>
          </a:graphicData>
        </a:graphic>
      </p:graphicFrame>
      <p:graphicFrame>
        <p:nvGraphicFramePr>
          <p:cNvPr id="192530" name="Object 18"/>
          <p:cNvGraphicFramePr>
            <a:graphicFrameLocks noChangeAspect="1"/>
          </p:cNvGraphicFramePr>
          <p:nvPr/>
        </p:nvGraphicFramePr>
        <p:xfrm>
          <a:off x="6110412" y="2564135"/>
          <a:ext cx="309563" cy="307975"/>
        </p:xfrm>
        <a:graphic>
          <a:graphicData uri="http://schemas.openxmlformats.org/presentationml/2006/ole">
            <p:oleObj spid="_x0000_s192530" name="Equation" r:id="rId12" imgW="203040" imgH="203040" progId="Equation.DSMT4">
              <p:embed/>
            </p:oleObj>
          </a:graphicData>
        </a:graphic>
      </p:graphicFrame>
      <p:cxnSp>
        <p:nvCxnSpPr>
          <p:cNvPr id="51" name="直接连接符 50"/>
          <p:cNvCxnSpPr/>
          <p:nvPr/>
        </p:nvCxnSpPr>
        <p:spPr>
          <a:xfrm flipH="1">
            <a:off x="4932040" y="476672"/>
            <a:ext cx="936104" cy="936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4932040" y="1412776"/>
            <a:ext cx="648072" cy="7920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7236296" y="2780928"/>
            <a:ext cx="216024" cy="12241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5940152" y="3212976"/>
            <a:ext cx="1296144" cy="7920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5868144" y="188640"/>
            <a:ext cx="1656184" cy="2880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7164288" y="188640"/>
            <a:ext cx="288032" cy="12241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2531" name="Object 19"/>
          <p:cNvGraphicFramePr>
            <a:graphicFrameLocks noChangeAspect="1"/>
          </p:cNvGraphicFramePr>
          <p:nvPr/>
        </p:nvGraphicFramePr>
        <p:xfrm>
          <a:off x="6732240" y="548680"/>
          <a:ext cx="309562" cy="307975"/>
        </p:xfrm>
        <a:graphic>
          <a:graphicData uri="http://schemas.openxmlformats.org/presentationml/2006/ole">
            <p:oleObj spid="_x0000_s192531" name="Equation" r:id="rId13" imgW="203040" imgH="203040" progId="Equation.DSMT4">
              <p:embed/>
            </p:oleObj>
          </a:graphicData>
        </a:graphic>
      </p:graphicFrame>
      <p:graphicFrame>
        <p:nvGraphicFramePr>
          <p:cNvPr id="192532" name="Object 20"/>
          <p:cNvGraphicFramePr>
            <a:graphicFrameLocks noChangeAspect="1"/>
          </p:cNvGraphicFramePr>
          <p:nvPr/>
        </p:nvGraphicFramePr>
        <p:xfrm>
          <a:off x="6732240" y="3284984"/>
          <a:ext cx="309562" cy="307975"/>
        </p:xfrm>
        <a:graphic>
          <a:graphicData uri="http://schemas.openxmlformats.org/presentationml/2006/ole">
            <p:oleObj spid="_x0000_s192532" name="Equation" r:id="rId14" imgW="203040" imgH="203040" progId="Equation.DSMT4">
              <p:embed/>
            </p:oleObj>
          </a:graphicData>
        </a:graphic>
      </p:graphicFrame>
      <p:graphicFrame>
        <p:nvGraphicFramePr>
          <p:cNvPr id="66" name="对象 65"/>
          <p:cNvGraphicFramePr>
            <a:graphicFrameLocks noChangeAspect="1"/>
          </p:cNvGraphicFramePr>
          <p:nvPr/>
        </p:nvGraphicFramePr>
        <p:xfrm>
          <a:off x="3059832" y="4797152"/>
          <a:ext cx="4151049" cy="360040"/>
        </p:xfrm>
        <a:graphic>
          <a:graphicData uri="http://schemas.openxmlformats.org/presentationml/2006/ole">
            <p:oleObj spid="_x0000_s192533" name="Equation" r:id="rId15" imgW="2489040" imgH="215640" progId="Equation.DSMT4">
              <p:embed/>
            </p:oleObj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971600" y="4653136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假设物理量为多项式分布</a:t>
            </a:r>
            <a:endParaRPr lang="zh-CN" altLang="en-US" dirty="0"/>
          </a:p>
        </p:txBody>
      </p:sp>
      <p:graphicFrame>
        <p:nvGraphicFramePr>
          <p:cNvPr id="192535" name="Object 23"/>
          <p:cNvGraphicFramePr>
            <a:graphicFrameLocks noChangeAspect="1"/>
          </p:cNvGraphicFramePr>
          <p:nvPr/>
        </p:nvGraphicFramePr>
        <p:xfrm>
          <a:off x="3131840" y="5157192"/>
          <a:ext cx="1587500" cy="642937"/>
        </p:xfrm>
        <a:graphic>
          <a:graphicData uri="http://schemas.openxmlformats.org/presentationml/2006/ole">
            <p:oleObj spid="_x0000_s192535" name="Equation" r:id="rId16" imgW="1066680" imgH="431640" progId="Equation.DSMT4">
              <p:embed/>
            </p:oleObj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4932040" y="530120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k=1,2,3,4,5</a:t>
            </a:r>
            <a:endParaRPr lang="zh-CN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6516216" y="530120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定出系数</a:t>
            </a:r>
            <a:endParaRPr lang="zh-CN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827584" y="5805264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高精度插值，需要非常多的单元以确定系数，难度很大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Copyright by Li Xinliang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054F8-1DE3-4FAF-A1A7-F6755BF8B532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9512" y="620688"/>
            <a:ext cx="5652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Step 2:</a:t>
            </a:r>
          </a:p>
          <a:p>
            <a:r>
              <a:rPr lang="en-US" altLang="zh-CN" sz="2400" b="1" dirty="0" smtClean="0"/>
              <a:t>      </a:t>
            </a:r>
            <a:r>
              <a:rPr lang="zh-CN" altLang="en-US" sz="2400" b="1" dirty="0" smtClean="0"/>
              <a:t>利用通量技术 （</a:t>
            </a:r>
            <a:r>
              <a:rPr lang="en-US" altLang="zh-CN" sz="2400" b="1" dirty="0" smtClean="0"/>
              <a:t>FVS </a:t>
            </a:r>
            <a:r>
              <a:rPr lang="zh-CN" altLang="en-US" sz="2400" b="1" dirty="0" smtClean="0"/>
              <a:t>或</a:t>
            </a:r>
            <a:r>
              <a:rPr lang="en-US" altLang="zh-CN" sz="2400" b="1" dirty="0" smtClean="0"/>
              <a:t>FDS</a:t>
            </a:r>
            <a:r>
              <a:rPr lang="zh-CN" altLang="en-US" sz="2400" b="1" dirty="0" smtClean="0"/>
              <a:t>），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   </a:t>
            </a:r>
            <a:r>
              <a:rPr lang="zh-CN" altLang="en-US" sz="2400" b="1" dirty="0" smtClean="0"/>
              <a:t>计算出</a:t>
            </a:r>
            <a:r>
              <a:rPr lang="en-US" altLang="zh-CN" sz="2400" b="1" dirty="0" err="1" smtClean="0"/>
              <a:t>Pa,Pb,Pc</a:t>
            </a:r>
            <a:r>
              <a:rPr lang="zh-CN" altLang="en-US" sz="2400" b="1" dirty="0" smtClean="0"/>
              <a:t>点的流通量</a:t>
            </a:r>
            <a:r>
              <a:rPr lang="en-US" altLang="zh-CN" sz="2400" b="1" dirty="0" smtClean="0"/>
              <a:t>    </a:t>
            </a:r>
            <a:endParaRPr lang="zh-CN" altLang="en-US" sz="2400" b="1" dirty="0"/>
          </a:p>
        </p:txBody>
      </p:sp>
      <p:graphicFrame>
        <p:nvGraphicFramePr>
          <p:cNvPr id="193538" name="Object 2"/>
          <p:cNvGraphicFramePr>
            <a:graphicFrameLocks noChangeAspect="1"/>
          </p:cNvGraphicFramePr>
          <p:nvPr/>
        </p:nvGraphicFramePr>
        <p:xfrm>
          <a:off x="1025525" y="1989138"/>
          <a:ext cx="2430463" cy="503237"/>
        </p:xfrm>
        <a:graphic>
          <a:graphicData uri="http://schemas.openxmlformats.org/presentationml/2006/ole">
            <p:oleObj spid="_x0000_s193538" name="Equation" r:id="rId3" imgW="1041120" imgH="215640" progId="Equation.DSMT4">
              <p:embed/>
            </p:oleObj>
          </a:graphicData>
        </a:graphic>
      </p:graphicFrame>
      <p:cxnSp>
        <p:nvCxnSpPr>
          <p:cNvPr id="38" name="直接连接符 37"/>
          <p:cNvCxnSpPr/>
          <p:nvPr/>
        </p:nvCxnSpPr>
        <p:spPr>
          <a:xfrm>
            <a:off x="7199784" y="1412776"/>
            <a:ext cx="1944216" cy="432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7487816" y="1844824"/>
            <a:ext cx="1656184" cy="936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5615608" y="1412776"/>
            <a:ext cx="1584176" cy="7920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199784" y="1412776"/>
            <a:ext cx="288032" cy="13681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5615608" y="2204864"/>
            <a:ext cx="1872208" cy="576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99784" y="90872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343800" y="285293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cxnSp>
        <p:nvCxnSpPr>
          <p:cNvPr id="47" name="直接连接符 46"/>
          <p:cNvCxnSpPr/>
          <p:nvPr/>
        </p:nvCxnSpPr>
        <p:spPr>
          <a:xfrm flipH="1" flipV="1">
            <a:off x="5903640" y="476672"/>
            <a:ext cx="1296144" cy="936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5615608" y="476672"/>
            <a:ext cx="288032" cy="17281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7199784" y="1700808"/>
            <a:ext cx="144016" cy="14401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0" name="对象 49"/>
          <p:cNvGraphicFramePr>
            <a:graphicFrameLocks noChangeAspect="1"/>
          </p:cNvGraphicFramePr>
          <p:nvPr/>
        </p:nvGraphicFramePr>
        <p:xfrm>
          <a:off x="6407696" y="1916832"/>
          <a:ext cx="288032" cy="307234"/>
        </p:xfrm>
        <a:graphic>
          <a:graphicData uri="http://schemas.openxmlformats.org/presentationml/2006/ole">
            <p:oleObj spid="_x0000_s193549" name="Equation" r:id="rId4" imgW="190440" imgH="203040" progId="Equation.DSMT4">
              <p:embed/>
            </p:oleObj>
          </a:graphicData>
        </a:graphic>
      </p:graphicFrame>
      <p:graphicFrame>
        <p:nvGraphicFramePr>
          <p:cNvPr id="51" name="Object 3"/>
          <p:cNvGraphicFramePr>
            <a:graphicFrameLocks noChangeAspect="1"/>
          </p:cNvGraphicFramePr>
          <p:nvPr/>
        </p:nvGraphicFramePr>
        <p:xfrm>
          <a:off x="7740352" y="1844824"/>
          <a:ext cx="307975" cy="306387"/>
        </p:xfrm>
        <a:graphic>
          <a:graphicData uri="http://schemas.openxmlformats.org/presentationml/2006/ole">
            <p:oleObj spid="_x0000_s193550" name="Equation" r:id="rId5" imgW="203040" imgH="203040" progId="Equation.DSMT4">
              <p:embed/>
            </p:oleObj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5255568" y="213285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</a:t>
            </a:r>
            <a:endParaRPr lang="zh-CN" altLang="en-US" dirty="0"/>
          </a:p>
        </p:txBody>
      </p:sp>
      <p:cxnSp>
        <p:nvCxnSpPr>
          <p:cNvPr id="54" name="直接连接符 53"/>
          <p:cNvCxnSpPr/>
          <p:nvPr/>
        </p:nvCxnSpPr>
        <p:spPr>
          <a:xfrm>
            <a:off x="5615608" y="2204864"/>
            <a:ext cx="36004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5975648" y="2780928"/>
            <a:ext cx="1512168" cy="432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7271792" y="2060848"/>
            <a:ext cx="144016" cy="14401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7343800" y="2348880"/>
            <a:ext cx="144016" cy="14401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8" name="对象 57"/>
          <p:cNvGraphicFramePr>
            <a:graphicFrameLocks noChangeAspect="1"/>
          </p:cNvGraphicFramePr>
          <p:nvPr/>
        </p:nvGraphicFramePr>
        <p:xfrm>
          <a:off x="6911752" y="1628800"/>
          <a:ext cx="237108" cy="291825"/>
        </p:xfrm>
        <a:graphic>
          <a:graphicData uri="http://schemas.openxmlformats.org/presentationml/2006/ole">
            <p:oleObj spid="_x0000_s193552" name="Equation" r:id="rId6" imgW="164880" imgH="203040" progId="Equation.DSMT4">
              <p:embed/>
            </p:oleObj>
          </a:graphicData>
        </a:graphic>
      </p:graphicFrame>
      <p:graphicFrame>
        <p:nvGraphicFramePr>
          <p:cNvPr id="59" name="Object 10"/>
          <p:cNvGraphicFramePr>
            <a:graphicFrameLocks noChangeAspect="1"/>
          </p:cNvGraphicFramePr>
          <p:nvPr/>
        </p:nvGraphicFramePr>
        <p:xfrm>
          <a:off x="6991475" y="1989460"/>
          <a:ext cx="220662" cy="292100"/>
        </p:xfrm>
        <a:graphic>
          <a:graphicData uri="http://schemas.openxmlformats.org/presentationml/2006/ole">
            <p:oleObj spid="_x0000_s193553" name="Equation" r:id="rId7" imgW="152280" imgH="203040" progId="Equation.DSMT4">
              <p:embed/>
            </p:oleObj>
          </a:graphicData>
        </a:graphic>
      </p:graphicFrame>
      <p:graphicFrame>
        <p:nvGraphicFramePr>
          <p:cNvPr id="60" name="Object 11"/>
          <p:cNvGraphicFramePr>
            <a:graphicFrameLocks noChangeAspect="1"/>
          </p:cNvGraphicFramePr>
          <p:nvPr/>
        </p:nvGraphicFramePr>
        <p:xfrm>
          <a:off x="7055768" y="2276872"/>
          <a:ext cx="220662" cy="292100"/>
        </p:xfrm>
        <a:graphic>
          <a:graphicData uri="http://schemas.openxmlformats.org/presentationml/2006/ole">
            <p:oleObj spid="_x0000_s193554" name="Equation" r:id="rId8" imgW="152280" imgH="203040" progId="Equation.DSMT4">
              <p:embed/>
            </p:oleObj>
          </a:graphicData>
        </a:graphic>
      </p:graphicFrame>
      <p:graphicFrame>
        <p:nvGraphicFramePr>
          <p:cNvPr id="61" name="Object 17"/>
          <p:cNvGraphicFramePr>
            <a:graphicFrameLocks noChangeAspect="1"/>
          </p:cNvGraphicFramePr>
          <p:nvPr/>
        </p:nvGraphicFramePr>
        <p:xfrm>
          <a:off x="6047656" y="1196752"/>
          <a:ext cx="288925" cy="307975"/>
        </p:xfrm>
        <a:graphic>
          <a:graphicData uri="http://schemas.openxmlformats.org/presentationml/2006/ole">
            <p:oleObj spid="_x0000_s193555" name="Equation" r:id="rId9" imgW="190440" imgH="203040" progId="Equation.DSMT4">
              <p:embed/>
            </p:oleObj>
          </a:graphicData>
        </a:graphic>
      </p:graphicFrame>
      <p:graphicFrame>
        <p:nvGraphicFramePr>
          <p:cNvPr id="62" name="Object 18"/>
          <p:cNvGraphicFramePr>
            <a:graphicFrameLocks noChangeAspect="1"/>
          </p:cNvGraphicFramePr>
          <p:nvPr/>
        </p:nvGraphicFramePr>
        <p:xfrm>
          <a:off x="6110412" y="2564135"/>
          <a:ext cx="309563" cy="307975"/>
        </p:xfrm>
        <a:graphic>
          <a:graphicData uri="http://schemas.openxmlformats.org/presentationml/2006/ole">
            <p:oleObj spid="_x0000_s193556" name="Equation" r:id="rId10" imgW="203040" imgH="203040" progId="Equation.DSMT4">
              <p:embed/>
            </p:oleObj>
          </a:graphicData>
        </a:graphic>
      </p:graphicFrame>
      <p:cxnSp>
        <p:nvCxnSpPr>
          <p:cNvPr id="63" name="直接连接符 62"/>
          <p:cNvCxnSpPr/>
          <p:nvPr/>
        </p:nvCxnSpPr>
        <p:spPr>
          <a:xfrm flipH="1">
            <a:off x="4932040" y="476672"/>
            <a:ext cx="936104" cy="936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4932040" y="1412776"/>
            <a:ext cx="648072" cy="7920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>
            <a:off x="7236296" y="2780928"/>
            <a:ext cx="216024" cy="12241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5940152" y="3212976"/>
            <a:ext cx="1296144" cy="7920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5868144" y="188640"/>
            <a:ext cx="1656184" cy="2880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7164288" y="188640"/>
            <a:ext cx="288032" cy="12241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Object 19"/>
          <p:cNvGraphicFramePr>
            <a:graphicFrameLocks noChangeAspect="1"/>
          </p:cNvGraphicFramePr>
          <p:nvPr/>
        </p:nvGraphicFramePr>
        <p:xfrm>
          <a:off x="6732240" y="548680"/>
          <a:ext cx="309562" cy="307975"/>
        </p:xfrm>
        <a:graphic>
          <a:graphicData uri="http://schemas.openxmlformats.org/presentationml/2006/ole">
            <p:oleObj spid="_x0000_s193557" name="Equation" r:id="rId11" imgW="203040" imgH="203040" progId="Equation.DSMT4">
              <p:embed/>
            </p:oleObj>
          </a:graphicData>
        </a:graphic>
      </p:graphicFrame>
      <p:graphicFrame>
        <p:nvGraphicFramePr>
          <p:cNvPr id="70" name="Object 20"/>
          <p:cNvGraphicFramePr>
            <a:graphicFrameLocks noChangeAspect="1"/>
          </p:cNvGraphicFramePr>
          <p:nvPr/>
        </p:nvGraphicFramePr>
        <p:xfrm>
          <a:off x="6732240" y="3284984"/>
          <a:ext cx="309562" cy="307975"/>
        </p:xfrm>
        <a:graphic>
          <a:graphicData uri="http://schemas.openxmlformats.org/presentationml/2006/ole">
            <p:oleObj spid="_x0000_s193558" name="Equation" r:id="rId12" imgW="203040" imgH="203040" progId="Equation.DSMT4">
              <p:embed/>
            </p:oleObj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251520" y="2924944"/>
            <a:ext cx="5652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Step 3:</a:t>
            </a:r>
          </a:p>
          <a:p>
            <a:r>
              <a:rPr lang="en-US" altLang="zh-CN" sz="2400" b="1" dirty="0" smtClean="0"/>
              <a:t>      </a:t>
            </a:r>
            <a:r>
              <a:rPr lang="zh-CN" altLang="en-US" sz="2400" b="1" dirty="0" smtClean="0"/>
              <a:t>利用数值积分（例如高斯积分），计算面</a:t>
            </a:r>
            <a:r>
              <a:rPr lang="en-US" altLang="zh-CN" sz="2400" b="1" dirty="0" smtClean="0"/>
              <a:t>AB</a:t>
            </a:r>
            <a:r>
              <a:rPr lang="zh-CN" altLang="en-US" sz="2400" b="1" dirty="0" smtClean="0"/>
              <a:t>的通量</a:t>
            </a:r>
            <a:endParaRPr lang="zh-CN" altLang="en-US" sz="2400" b="1" dirty="0"/>
          </a:p>
        </p:txBody>
      </p:sp>
      <p:graphicFrame>
        <p:nvGraphicFramePr>
          <p:cNvPr id="193559" name="Object 23"/>
          <p:cNvGraphicFramePr>
            <a:graphicFrameLocks noChangeAspect="1"/>
          </p:cNvGraphicFramePr>
          <p:nvPr/>
        </p:nvGraphicFramePr>
        <p:xfrm>
          <a:off x="1763688" y="5229200"/>
          <a:ext cx="2147888" cy="642937"/>
        </p:xfrm>
        <a:graphic>
          <a:graphicData uri="http://schemas.openxmlformats.org/presentationml/2006/ole">
            <p:oleObj spid="_x0000_s193559" name="Equation" r:id="rId13" imgW="1498320" imgH="444240" progId="Equation.DSMT4">
              <p:embed/>
            </p:oleObj>
          </a:graphicData>
        </a:graphic>
      </p:graphicFrame>
      <p:sp>
        <p:nvSpPr>
          <p:cNvPr id="73" name="TextBox 72"/>
          <p:cNvSpPr txBox="1"/>
          <p:nvPr/>
        </p:nvSpPr>
        <p:spPr>
          <a:xfrm>
            <a:off x="323528" y="4365104"/>
            <a:ext cx="5652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Step 4:</a:t>
            </a:r>
          </a:p>
          <a:p>
            <a:r>
              <a:rPr lang="en-US" altLang="zh-CN" sz="2400" b="1" dirty="0" smtClean="0"/>
              <a:t>      </a:t>
            </a:r>
            <a:r>
              <a:rPr lang="zh-CN" altLang="en-US" sz="2400" b="1" dirty="0" smtClean="0"/>
              <a:t>时间推进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Copyright by Li Xinliang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054F8-1DE3-4FAF-A1A7-F6755BF8B532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1187624" y="476672"/>
            <a:ext cx="62865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 dirty="0"/>
              <a:t> </a:t>
            </a:r>
            <a:r>
              <a:rPr lang="en-US" altLang="zh-CN" sz="2400" b="1" dirty="0">
                <a:solidFill>
                  <a:srgbClr val="0000FF"/>
                </a:solidFill>
                <a:latin typeface="Calibri" pitchFamily="34" charset="0"/>
              </a:rPr>
              <a:t>§ </a:t>
            </a:r>
            <a:r>
              <a:rPr lang="en-US" altLang="zh-CN" sz="2400" b="1" dirty="0" smtClean="0">
                <a:solidFill>
                  <a:srgbClr val="0000FF"/>
                </a:solidFill>
                <a:latin typeface="Calibri" pitchFamily="34" charset="0"/>
              </a:rPr>
              <a:t>7.3  </a:t>
            </a:r>
            <a:r>
              <a:rPr lang="zh-CN" altLang="en-US" sz="2400" b="1" dirty="0" smtClean="0">
                <a:solidFill>
                  <a:srgbClr val="0000FF"/>
                </a:solidFill>
                <a:latin typeface="Calibri" pitchFamily="34" charset="0"/>
              </a:rPr>
              <a:t>其它类型网格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1.  </a:t>
            </a:r>
            <a:r>
              <a:rPr lang="zh-CN" altLang="en-US" sz="2400" b="1" dirty="0" smtClean="0"/>
              <a:t>混合网格</a:t>
            </a:r>
            <a:r>
              <a:rPr lang="en-US" altLang="zh-CN" sz="2400" b="1" dirty="0" smtClean="0"/>
              <a:t>   </a:t>
            </a:r>
            <a:endParaRPr lang="zh-CN" altLang="en-US" sz="2400" b="1" dirty="0"/>
          </a:p>
        </p:txBody>
      </p:sp>
      <p:grpSp>
        <p:nvGrpSpPr>
          <p:cNvPr id="77" name="组合 76"/>
          <p:cNvGrpSpPr/>
          <p:nvPr/>
        </p:nvGrpSpPr>
        <p:grpSpPr>
          <a:xfrm>
            <a:off x="5292080" y="1484784"/>
            <a:ext cx="3384376" cy="1872208"/>
            <a:chOff x="4572000" y="2564904"/>
            <a:chExt cx="3384376" cy="1872208"/>
          </a:xfrm>
        </p:grpSpPr>
        <p:sp>
          <p:nvSpPr>
            <p:cNvPr id="6" name="任意多边形 5"/>
            <p:cNvSpPr/>
            <p:nvPr/>
          </p:nvSpPr>
          <p:spPr>
            <a:xfrm>
              <a:off x="4788024" y="4009571"/>
              <a:ext cx="3168352" cy="427541"/>
            </a:xfrm>
            <a:custGeom>
              <a:avLst/>
              <a:gdLst>
                <a:gd name="connsiteX0" fmla="*/ 0 w 3864428"/>
                <a:gd name="connsiteY0" fmla="*/ 595086 h 595086"/>
                <a:gd name="connsiteX1" fmla="*/ 1774371 w 3864428"/>
                <a:gd name="connsiteY1" fmla="*/ 50800 h 595086"/>
                <a:gd name="connsiteX2" fmla="*/ 3864428 w 3864428"/>
                <a:gd name="connsiteY2" fmla="*/ 290286 h 59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64428" h="595086">
                  <a:moveTo>
                    <a:pt x="0" y="595086"/>
                  </a:moveTo>
                  <a:cubicBezTo>
                    <a:pt x="565150" y="348343"/>
                    <a:pt x="1130300" y="101600"/>
                    <a:pt x="1774371" y="50800"/>
                  </a:cubicBezTo>
                  <a:cubicBezTo>
                    <a:pt x="2418442" y="0"/>
                    <a:pt x="3141435" y="145143"/>
                    <a:pt x="3864428" y="290286"/>
                  </a:cubicBezTo>
                </a:path>
              </a:pathLst>
            </a:cu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4716016" y="3933056"/>
              <a:ext cx="3240359" cy="432048"/>
            </a:xfrm>
            <a:custGeom>
              <a:avLst/>
              <a:gdLst>
                <a:gd name="connsiteX0" fmla="*/ 0 w 3842657"/>
                <a:gd name="connsiteY0" fmla="*/ 573314 h 573314"/>
                <a:gd name="connsiteX1" fmla="*/ 1349828 w 3842657"/>
                <a:gd name="connsiteY1" fmla="*/ 83457 h 573314"/>
                <a:gd name="connsiteX2" fmla="*/ 2645228 w 3842657"/>
                <a:gd name="connsiteY2" fmla="*/ 72572 h 573314"/>
                <a:gd name="connsiteX3" fmla="*/ 3842657 w 3842657"/>
                <a:gd name="connsiteY3" fmla="*/ 301172 h 573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2657" h="573314">
                  <a:moveTo>
                    <a:pt x="0" y="573314"/>
                  </a:moveTo>
                  <a:cubicBezTo>
                    <a:pt x="454478" y="370114"/>
                    <a:pt x="908957" y="166914"/>
                    <a:pt x="1349828" y="83457"/>
                  </a:cubicBezTo>
                  <a:cubicBezTo>
                    <a:pt x="1790699" y="0"/>
                    <a:pt x="2229757" y="36286"/>
                    <a:pt x="2645228" y="72572"/>
                  </a:cubicBezTo>
                  <a:cubicBezTo>
                    <a:pt x="3060699" y="108858"/>
                    <a:pt x="3451678" y="205015"/>
                    <a:pt x="3842657" y="301172"/>
                  </a:cubicBezTo>
                </a:path>
              </a:pathLst>
            </a:cu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572000" y="3497943"/>
              <a:ext cx="3312368" cy="507121"/>
            </a:xfrm>
            <a:custGeom>
              <a:avLst/>
              <a:gdLst>
                <a:gd name="connsiteX0" fmla="*/ 0 w 3875314"/>
                <a:gd name="connsiteY0" fmla="*/ 649514 h 649514"/>
                <a:gd name="connsiteX1" fmla="*/ 1469571 w 3875314"/>
                <a:gd name="connsiteY1" fmla="*/ 39914 h 649514"/>
                <a:gd name="connsiteX2" fmla="*/ 3875314 w 3875314"/>
                <a:gd name="connsiteY2" fmla="*/ 410028 h 64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75314" h="649514">
                  <a:moveTo>
                    <a:pt x="0" y="649514"/>
                  </a:moveTo>
                  <a:cubicBezTo>
                    <a:pt x="411842" y="364671"/>
                    <a:pt x="823685" y="79828"/>
                    <a:pt x="1469571" y="39914"/>
                  </a:cubicBezTo>
                  <a:cubicBezTo>
                    <a:pt x="2115457" y="0"/>
                    <a:pt x="2995385" y="205014"/>
                    <a:pt x="3875314" y="410028"/>
                  </a:cubicBezTo>
                </a:path>
              </a:pathLst>
            </a:cu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4572000" y="4005943"/>
              <a:ext cx="239486" cy="402771"/>
            </a:xfrm>
            <a:custGeom>
              <a:avLst/>
              <a:gdLst>
                <a:gd name="connsiteX0" fmla="*/ 239486 w 239486"/>
                <a:gd name="connsiteY0" fmla="*/ 402771 h 402771"/>
                <a:gd name="connsiteX1" fmla="*/ 108857 w 239486"/>
                <a:gd name="connsiteY1" fmla="*/ 283028 h 402771"/>
                <a:gd name="connsiteX2" fmla="*/ 0 w 239486"/>
                <a:gd name="connsiteY2" fmla="*/ 0 h 40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486" h="402771">
                  <a:moveTo>
                    <a:pt x="239486" y="402771"/>
                  </a:moveTo>
                  <a:cubicBezTo>
                    <a:pt x="194128" y="376463"/>
                    <a:pt x="148771" y="350156"/>
                    <a:pt x="108857" y="283028"/>
                  </a:cubicBezTo>
                  <a:cubicBezTo>
                    <a:pt x="68943" y="215900"/>
                    <a:pt x="34471" y="107950"/>
                    <a:pt x="0" y="0"/>
                  </a:cubicBezTo>
                </a:path>
              </a:pathLst>
            </a:cu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5148943" y="3712029"/>
              <a:ext cx="165100" cy="544285"/>
            </a:xfrm>
            <a:custGeom>
              <a:avLst/>
              <a:gdLst>
                <a:gd name="connsiteX0" fmla="*/ 141514 w 165100"/>
                <a:gd name="connsiteY0" fmla="*/ 544285 h 544285"/>
                <a:gd name="connsiteX1" fmla="*/ 141514 w 165100"/>
                <a:gd name="connsiteY1" fmla="*/ 391885 h 544285"/>
                <a:gd name="connsiteX2" fmla="*/ 0 w 165100"/>
                <a:gd name="connsiteY2" fmla="*/ 0 h 54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00" h="544285">
                  <a:moveTo>
                    <a:pt x="141514" y="544285"/>
                  </a:moveTo>
                  <a:cubicBezTo>
                    <a:pt x="153307" y="513442"/>
                    <a:pt x="165100" y="482599"/>
                    <a:pt x="141514" y="391885"/>
                  </a:cubicBezTo>
                  <a:cubicBezTo>
                    <a:pt x="117928" y="301171"/>
                    <a:pt x="58964" y="150585"/>
                    <a:pt x="0" y="0"/>
                  </a:cubicBezTo>
                </a:path>
              </a:pathLst>
            </a:cu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5834743" y="3537857"/>
              <a:ext cx="128814" cy="533400"/>
            </a:xfrm>
            <a:custGeom>
              <a:avLst/>
              <a:gdLst>
                <a:gd name="connsiteX0" fmla="*/ 119743 w 128814"/>
                <a:gd name="connsiteY0" fmla="*/ 533400 h 533400"/>
                <a:gd name="connsiteX1" fmla="*/ 108857 w 128814"/>
                <a:gd name="connsiteY1" fmla="*/ 337457 h 533400"/>
                <a:gd name="connsiteX2" fmla="*/ 0 w 128814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814" h="533400">
                  <a:moveTo>
                    <a:pt x="119743" y="533400"/>
                  </a:moveTo>
                  <a:cubicBezTo>
                    <a:pt x="124278" y="479878"/>
                    <a:pt x="128814" y="426357"/>
                    <a:pt x="108857" y="337457"/>
                  </a:cubicBezTo>
                  <a:cubicBezTo>
                    <a:pt x="88900" y="248557"/>
                    <a:pt x="44450" y="124278"/>
                    <a:pt x="0" y="0"/>
                  </a:cubicBezTo>
                </a:path>
              </a:pathLst>
            </a:cu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6574971" y="3581400"/>
              <a:ext cx="48986" cy="478971"/>
            </a:xfrm>
            <a:custGeom>
              <a:avLst/>
              <a:gdLst>
                <a:gd name="connsiteX0" fmla="*/ 32658 w 48986"/>
                <a:gd name="connsiteY0" fmla="*/ 478971 h 478971"/>
                <a:gd name="connsiteX1" fmla="*/ 43543 w 48986"/>
                <a:gd name="connsiteY1" fmla="*/ 217714 h 478971"/>
                <a:gd name="connsiteX2" fmla="*/ 0 w 48986"/>
                <a:gd name="connsiteY2" fmla="*/ 0 h 478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986" h="478971">
                  <a:moveTo>
                    <a:pt x="32658" y="478971"/>
                  </a:moveTo>
                  <a:cubicBezTo>
                    <a:pt x="40822" y="388257"/>
                    <a:pt x="48986" y="297543"/>
                    <a:pt x="43543" y="217714"/>
                  </a:cubicBezTo>
                  <a:cubicBezTo>
                    <a:pt x="38100" y="137885"/>
                    <a:pt x="19050" y="68942"/>
                    <a:pt x="0" y="0"/>
                  </a:cubicBezTo>
                </a:path>
              </a:pathLst>
            </a:cu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4644008" y="3782785"/>
              <a:ext cx="3312368" cy="438303"/>
            </a:xfrm>
            <a:custGeom>
              <a:avLst/>
              <a:gdLst>
                <a:gd name="connsiteX0" fmla="*/ 0 w 3864428"/>
                <a:gd name="connsiteY0" fmla="*/ 571501 h 571501"/>
                <a:gd name="connsiteX1" fmla="*/ 500743 w 3864428"/>
                <a:gd name="connsiteY1" fmla="*/ 277586 h 571501"/>
                <a:gd name="connsiteX2" fmla="*/ 1175657 w 3864428"/>
                <a:gd name="connsiteY2" fmla="*/ 48986 h 571501"/>
                <a:gd name="connsiteX3" fmla="*/ 1850571 w 3864428"/>
                <a:gd name="connsiteY3" fmla="*/ 16329 h 571501"/>
                <a:gd name="connsiteX4" fmla="*/ 3037114 w 3864428"/>
                <a:gd name="connsiteY4" fmla="*/ 146958 h 571501"/>
                <a:gd name="connsiteX5" fmla="*/ 3864428 w 3864428"/>
                <a:gd name="connsiteY5" fmla="*/ 332015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4428" h="571501">
                  <a:moveTo>
                    <a:pt x="0" y="571501"/>
                  </a:moveTo>
                  <a:cubicBezTo>
                    <a:pt x="152400" y="468086"/>
                    <a:pt x="304800" y="364672"/>
                    <a:pt x="500743" y="277586"/>
                  </a:cubicBezTo>
                  <a:cubicBezTo>
                    <a:pt x="696686" y="190500"/>
                    <a:pt x="950686" y="92529"/>
                    <a:pt x="1175657" y="48986"/>
                  </a:cubicBezTo>
                  <a:cubicBezTo>
                    <a:pt x="1400628" y="5443"/>
                    <a:pt x="1540328" y="0"/>
                    <a:pt x="1850571" y="16329"/>
                  </a:cubicBezTo>
                  <a:cubicBezTo>
                    <a:pt x="2160814" y="32658"/>
                    <a:pt x="2701471" y="94344"/>
                    <a:pt x="3037114" y="146958"/>
                  </a:cubicBezTo>
                  <a:cubicBezTo>
                    <a:pt x="3372757" y="199572"/>
                    <a:pt x="3618592" y="265793"/>
                    <a:pt x="3864428" y="332015"/>
                  </a:cubicBezTo>
                </a:path>
              </a:pathLst>
            </a:cu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7228114" y="3668486"/>
              <a:ext cx="25401" cy="424543"/>
            </a:xfrm>
            <a:custGeom>
              <a:avLst/>
              <a:gdLst>
                <a:gd name="connsiteX0" fmla="*/ 0 w 25401"/>
                <a:gd name="connsiteY0" fmla="*/ 424543 h 424543"/>
                <a:gd name="connsiteX1" fmla="*/ 21772 w 25401"/>
                <a:gd name="connsiteY1" fmla="*/ 87085 h 424543"/>
                <a:gd name="connsiteX2" fmla="*/ 21772 w 25401"/>
                <a:gd name="connsiteY2" fmla="*/ 0 h 424543"/>
                <a:gd name="connsiteX3" fmla="*/ 21772 w 25401"/>
                <a:gd name="connsiteY3" fmla="*/ 0 h 42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1" h="424543">
                  <a:moveTo>
                    <a:pt x="0" y="424543"/>
                  </a:moveTo>
                  <a:cubicBezTo>
                    <a:pt x="9071" y="291192"/>
                    <a:pt x="18143" y="157842"/>
                    <a:pt x="21772" y="87085"/>
                  </a:cubicBezTo>
                  <a:cubicBezTo>
                    <a:pt x="25401" y="16328"/>
                    <a:pt x="21772" y="0"/>
                    <a:pt x="21772" y="0"/>
                  </a:cubicBezTo>
                  <a:lnTo>
                    <a:pt x="21772" y="0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7892143" y="3853543"/>
              <a:ext cx="38100" cy="391886"/>
            </a:xfrm>
            <a:custGeom>
              <a:avLst/>
              <a:gdLst>
                <a:gd name="connsiteX0" fmla="*/ 0 w 38100"/>
                <a:gd name="connsiteY0" fmla="*/ 391886 h 391886"/>
                <a:gd name="connsiteX1" fmla="*/ 32657 w 38100"/>
                <a:gd name="connsiteY1" fmla="*/ 119743 h 391886"/>
                <a:gd name="connsiteX2" fmla="*/ 32657 w 38100"/>
                <a:gd name="connsiteY2" fmla="*/ 0 h 39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391886">
                  <a:moveTo>
                    <a:pt x="0" y="391886"/>
                  </a:moveTo>
                  <a:cubicBezTo>
                    <a:pt x="13607" y="288471"/>
                    <a:pt x="27214" y="185057"/>
                    <a:pt x="32657" y="119743"/>
                  </a:cubicBezTo>
                  <a:cubicBezTo>
                    <a:pt x="38100" y="54429"/>
                    <a:pt x="35378" y="27214"/>
                    <a:pt x="32657" y="0"/>
                  </a:cubicBezTo>
                </a:path>
              </a:pathLst>
            </a:cu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4572000" y="4005064"/>
              <a:ext cx="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4572000" y="3429000"/>
              <a:ext cx="72008" cy="5760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4644008" y="3429000"/>
              <a:ext cx="504056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5148064" y="3140968"/>
              <a:ext cx="72008" cy="5040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endCxn id="9" idx="1"/>
            </p:cNvCxnSpPr>
            <p:nvPr/>
          </p:nvCxnSpPr>
          <p:spPr>
            <a:xfrm>
              <a:off x="5220072" y="3140968"/>
              <a:ext cx="608022" cy="3881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4644008" y="3140968"/>
              <a:ext cx="576064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12" idx="2"/>
            </p:cNvCxnSpPr>
            <p:nvPr/>
          </p:nvCxnSpPr>
          <p:spPr>
            <a:xfrm flipV="1">
              <a:off x="5834743" y="2996952"/>
              <a:ext cx="249425" cy="5409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6084168" y="2996952"/>
              <a:ext cx="504056" cy="5760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5220072" y="2996952"/>
              <a:ext cx="864096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6084168" y="2996952"/>
              <a:ext cx="936104" cy="720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6588224" y="3068960"/>
              <a:ext cx="432048" cy="5040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endCxn id="15" idx="2"/>
            </p:cNvCxnSpPr>
            <p:nvPr/>
          </p:nvCxnSpPr>
          <p:spPr>
            <a:xfrm>
              <a:off x="7020272" y="3068960"/>
              <a:ext cx="229614" cy="5995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15" idx="2"/>
            </p:cNvCxnSpPr>
            <p:nvPr/>
          </p:nvCxnSpPr>
          <p:spPr>
            <a:xfrm flipV="1">
              <a:off x="7249886" y="3140968"/>
              <a:ext cx="562474" cy="5275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endCxn id="16" idx="2"/>
            </p:cNvCxnSpPr>
            <p:nvPr/>
          </p:nvCxnSpPr>
          <p:spPr>
            <a:xfrm>
              <a:off x="7812360" y="3140968"/>
              <a:ext cx="112440" cy="7125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7020272" y="3068960"/>
              <a:ext cx="792088" cy="720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V="1">
              <a:off x="4644008" y="2780928"/>
              <a:ext cx="144016" cy="648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4788024" y="2780928"/>
              <a:ext cx="432048" cy="360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V="1">
              <a:off x="4788024" y="2564904"/>
              <a:ext cx="936104" cy="2160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5220072" y="2564904"/>
              <a:ext cx="504056" cy="5760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5724128" y="2564904"/>
              <a:ext cx="360040" cy="4320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5724128" y="2564904"/>
              <a:ext cx="864096" cy="720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6084168" y="2636912"/>
              <a:ext cx="504056" cy="360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6588224" y="2636912"/>
              <a:ext cx="432048" cy="4320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7020272" y="2708920"/>
              <a:ext cx="288032" cy="360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6588224" y="2636912"/>
              <a:ext cx="720080" cy="720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7308304" y="2708920"/>
              <a:ext cx="504056" cy="4320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2" cstate="print"/>
          <a:srcRect l="48425" t="23800" r="8263" b="7601"/>
          <a:stretch>
            <a:fillRect/>
          </a:stretch>
        </p:blipFill>
        <p:spPr bwMode="auto">
          <a:xfrm>
            <a:off x="107504" y="3501008"/>
            <a:ext cx="3556313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6611" name="Picture 3"/>
          <p:cNvPicPr>
            <a:picLocks noChangeAspect="1" noChangeArrowheads="1"/>
          </p:cNvPicPr>
          <p:nvPr/>
        </p:nvPicPr>
        <p:blipFill>
          <a:blip r:embed="rId3" cstate="print"/>
          <a:srcRect l="46063" t="21000" r="5901" b="10401"/>
          <a:stretch>
            <a:fillRect/>
          </a:stretch>
        </p:blipFill>
        <p:spPr bwMode="auto">
          <a:xfrm>
            <a:off x="4139952" y="3717032"/>
            <a:ext cx="3372329" cy="270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" name="TextBox 83"/>
          <p:cNvSpPr txBox="1"/>
          <p:nvPr/>
        </p:nvSpPr>
        <p:spPr>
          <a:xfrm>
            <a:off x="827584" y="1628800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近壁区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结构网格</a:t>
            </a:r>
            <a:r>
              <a:rPr lang="en-US" altLang="zh-CN" sz="2000" b="1" dirty="0" smtClean="0"/>
              <a:t>+</a:t>
            </a:r>
            <a:r>
              <a:rPr lang="zh-CN" altLang="en-US" sz="2000" b="1" dirty="0" smtClean="0"/>
              <a:t>远壁区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非结构网格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884368" y="90872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非结构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87" name="直接箭头连接符 86"/>
          <p:cNvCxnSpPr/>
          <p:nvPr/>
        </p:nvCxnSpPr>
        <p:spPr>
          <a:xfrm flipH="1">
            <a:off x="7524328" y="1196752"/>
            <a:ext cx="432048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/>
          <p:nvPr/>
        </p:nvCxnSpPr>
        <p:spPr>
          <a:xfrm flipH="1" flipV="1">
            <a:off x="7812360" y="2852936"/>
            <a:ext cx="50405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7740352" y="335699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结构</a:t>
            </a:r>
            <a:endParaRPr lang="zh-CN" altLang="en-US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827584" y="2132856"/>
            <a:ext cx="4104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优点：  边界层高精度；</a:t>
            </a:r>
            <a:endParaRPr lang="en-US" altLang="zh-CN" sz="2000" b="1" dirty="0" smtClean="0"/>
          </a:p>
          <a:p>
            <a:r>
              <a:rPr lang="en-US" altLang="zh-CN" sz="2000" b="1" dirty="0" smtClean="0"/>
              <a:t>             </a:t>
            </a:r>
            <a:r>
              <a:rPr lang="zh-CN" altLang="en-US" sz="2000" b="1" dirty="0" smtClean="0"/>
              <a:t>远场网格灵活性；</a:t>
            </a:r>
            <a:endParaRPr lang="zh-CN" altLang="en-US" sz="20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827584" y="2924944"/>
            <a:ext cx="439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算法： 通常按照非结构网格统一处理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Copyright by Li Xinliang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054F8-1DE3-4FAF-A1A7-F6755BF8B532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  <p:pic>
        <p:nvPicPr>
          <p:cNvPr id="195586" name="Picture 2" descr="https://timgsa.baidu.com/timg?image&amp;quality=80&amp;size=b9999_10000&amp;sec=1524627998490&amp;di=44dc2457684d533f348173a8119d20c9&amp;imgtype=0&amp;src=http%3A%2F%2Fwww.hantop.com.cn%2Fupload%2F201609%2F30%2F201609301428363170.png"/>
          <p:cNvPicPr>
            <a:picLocks noChangeAspect="1" noChangeArrowheads="1"/>
          </p:cNvPicPr>
          <p:nvPr/>
        </p:nvPicPr>
        <p:blipFill>
          <a:blip r:embed="rId2" cstate="print"/>
          <a:srcRect t="47439" r="49548"/>
          <a:stretch>
            <a:fillRect/>
          </a:stretch>
        </p:blipFill>
        <p:spPr bwMode="auto">
          <a:xfrm>
            <a:off x="6588224" y="4581128"/>
            <a:ext cx="2342213" cy="185366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23528" y="260648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2.  </a:t>
            </a:r>
            <a:r>
              <a:rPr lang="zh-CN" altLang="en-US" sz="2400" b="1" dirty="0" smtClean="0"/>
              <a:t>直角网格（笛卡尔网格）</a:t>
            </a:r>
            <a:endParaRPr lang="zh-CN" altLang="en-US" sz="2400" b="1" dirty="0"/>
          </a:p>
        </p:txBody>
      </p:sp>
      <p:pic>
        <p:nvPicPr>
          <p:cNvPr id="6" name="Picture 2" descr="https://timgsa.baidu.com/timg?image&amp;quality=80&amp;size=b9999_10000&amp;sec=1524628075694&amp;di=7cc945919d05cf2e7f54a2d922b76ed7&amp;imgtype=jpg&amp;src=http%3A%2F%2Fimg1.imgtn.bdimg.com%2Fit%2Fu%3D1982010521%2C2143931304%26fm%3D214%26gp%3D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581128"/>
            <a:ext cx="3472536" cy="1672605"/>
          </a:xfrm>
          <a:prstGeom prst="rect">
            <a:avLst/>
          </a:prstGeom>
          <a:noFill/>
        </p:spPr>
      </p:pic>
      <p:pic>
        <p:nvPicPr>
          <p:cNvPr id="195588" name="Picture 4" descr="https://timgsa.baidu.com/timg?image&amp;quality=80&amp;size=b9999_10000&amp;sec=1524629410219&amp;di=f8ba0bedd9d99ef1b5028296f1407624&amp;imgtype=0&amp;src=http%3A%2F%2Fimg.newmaker.com%2Fu%2F2005%2F20054%2Fpro_img%2F2005418151314618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4509120"/>
            <a:ext cx="2376264" cy="1882001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683568" y="836712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特点：  网格线平行坐标轴</a:t>
            </a:r>
            <a:endParaRPr lang="zh-CN" altLang="en-US" sz="2400" b="1" dirty="0"/>
          </a:p>
        </p:txBody>
      </p:sp>
      <p:pic>
        <p:nvPicPr>
          <p:cNvPr id="26" name="Picture 2" descr="https://timgsa.baidu.com/timg?image&amp;quality=80&amp;size=b9999_10000&amp;sec=1524627998490&amp;di=44dc2457684d533f348173a8119d20c9&amp;imgtype=0&amp;src=http%3A%2F%2Fwww.hantop.com.cn%2Fupload%2F201609%2F30%2F201609301428363170.png"/>
          <p:cNvPicPr>
            <a:picLocks noChangeAspect="1" noChangeArrowheads="1"/>
          </p:cNvPicPr>
          <p:nvPr/>
        </p:nvPicPr>
        <p:blipFill>
          <a:blip r:embed="rId2" cstate="print"/>
          <a:srcRect l="48049" t="47439"/>
          <a:stretch>
            <a:fillRect/>
          </a:stretch>
        </p:blipFill>
        <p:spPr bwMode="auto">
          <a:xfrm>
            <a:off x="6588224" y="2852936"/>
            <a:ext cx="2205179" cy="1694843"/>
          </a:xfrm>
          <a:prstGeom prst="rect">
            <a:avLst/>
          </a:prstGeom>
          <a:noFill/>
        </p:spPr>
      </p:pic>
      <p:grpSp>
        <p:nvGrpSpPr>
          <p:cNvPr id="38" name="组合 37"/>
          <p:cNvGrpSpPr/>
          <p:nvPr/>
        </p:nvGrpSpPr>
        <p:grpSpPr>
          <a:xfrm>
            <a:off x="6732240" y="260648"/>
            <a:ext cx="2304256" cy="2088232"/>
            <a:chOff x="5796136" y="1052736"/>
            <a:chExt cx="2304256" cy="2088232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796136" y="3140968"/>
              <a:ext cx="23042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5796136" y="1052736"/>
              <a:ext cx="0" cy="20882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6300192" y="1772816"/>
              <a:ext cx="1368152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5796136" y="1052736"/>
              <a:ext cx="23042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8100392" y="1052736"/>
              <a:ext cx="0" cy="20882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5796136" y="2852936"/>
              <a:ext cx="23042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5796136" y="2492896"/>
              <a:ext cx="23042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5796136" y="2132856"/>
              <a:ext cx="23042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5796136" y="1844824"/>
              <a:ext cx="23042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5796136" y="1484784"/>
              <a:ext cx="23042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6156176" y="1052736"/>
              <a:ext cx="0" cy="20882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6516216" y="1052736"/>
              <a:ext cx="0" cy="20882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6876256" y="1052736"/>
              <a:ext cx="0" cy="20882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7236296" y="1052736"/>
              <a:ext cx="0" cy="20882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7596336" y="1052736"/>
              <a:ext cx="0" cy="20882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899592" y="1340768"/>
            <a:ext cx="568863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</a:rPr>
              <a:t>浸入式网格：  </a:t>
            </a:r>
            <a:endParaRPr lang="en-US" altLang="zh-CN" sz="2400" b="1" dirty="0" smtClean="0">
              <a:solidFill>
                <a:srgbClr val="0000FF"/>
              </a:solidFill>
            </a:endParaRPr>
          </a:p>
          <a:p>
            <a:r>
              <a:rPr lang="en-US" altLang="zh-CN" sz="2400" b="1" dirty="0" smtClean="0"/>
              <a:t>    </a:t>
            </a:r>
            <a:r>
              <a:rPr lang="zh-CN" altLang="en-US" sz="2000" b="1" dirty="0" smtClean="0"/>
              <a:t>网格可以浸入固壁，</a:t>
            </a:r>
            <a:r>
              <a:rPr lang="en-US" altLang="zh-CN" sz="2000" b="1" dirty="0" smtClean="0"/>
              <a:t> </a:t>
            </a:r>
            <a:r>
              <a:rPr lang="zh-CN" altLang="en-US" sz="2000" b="1" dirty="0" smtClean="0"/>
              <a:t>网格生成简便；</a:t>
            </a:r>
            <a:endParaRPr lang="en-US" altLang="zh-CN" sz="2000" b="1" dirty="0" smtClean="0"/>
          </a:p>
          <a:p>
            <a:r>
              <a:rPr lang="en-US" altLang="zh-CN" sz="2000" b="1" dirty="0" smtClean="0"/>
              <a:t>     </a:t>
            </a:r>
            <a:r>
              <a:rPr lang="zh-CN" altLang="en-US" sz="2000" b="1" dirty="0" smtClean="0"/>
              <a:t>采用浸入边界方法</a:t>
            </a:r>
            <a:r>
              <a:rPr lang="en-US" altLang="zh-CN" sz="1600" b="1" dirty="0" smtClean="0"/>
              <a:t>(Immersed  boundary method)</a:t>
            </a:r>
          </a:p>
          <a:p>
            <a:r>
              <a:rPr lang="en-US" altLang="zh-CN" sz="2000" b="1" dirty="0" smtClean="0"/>
              <a:t>     </a:t>
            </a:r>
            <a:r>
              <a:rPr lang="zh-CN" altLang="en-US" sz="2000" b="1" dirty="0" smtClean="0"/>
              <a:t>壁面附近精度较低；</a:t>
            </a:r>
            <a:endParaRPr lang="en-US" altLang="zh-CN" sz="2000" b="1" dirty="0" smtClean="0"/>
          </a:p>
          <a:p>
            <a:endParaRPr lang="en-US" altLang="zh-CN" sz="2000" b="1" dirty="0" smtClean="0"/>
          </a:p>
          <a:p>
            <a:r>
              <a:rPr lang="zh-CN" altLang="en-US" sz="2400" b="1" dirty="0" smtClean="0">
                <a:solidFill>
                  <a:srgbClr val="0000FF"/>
                </a:solidFill>
              </a:rPr>
              <a:t>非浸入式网格：</a:t>
            </a:r>
            <a:endParaRPr lang="en-US" altLang="zh-CN" sz="2400" b="1" dirty="0" smtClean="0">
              <a:solidFill>
                <a:srgbClr val="0000FF"/>
              </a:solidFill>
            </a:endParaRPr>
          </a:p>
          <a:p>
            <a:r>
              <a:rPr lang="en-US" altLang="zh-CN" sz="2400" b="1" dirty="0" smtClean="0"/>
              <a:t>   </a:t>
            </a:r>
            <a:r>
              <a:rPr lang="zh-CN" altLang="en-US" sz="2000" b="1" dirty="0" smtClean="0"/>
              <a:t>固壁为网格边界</a:t>
            </a:r>
            <a:r>
              <a:rPr lang="en-US" altLang="zh-CN" sz="2000" b="1" dirty="0" smtClean="0"/>
              <a:t>;</a:t>
            </a:r>
          </a:p>
          <a:p>
            <a:r>
              <a:rPr lang="en-US" altLang="zh-CN" sz="2000" b="1" dirty="0" smtClean="0"/>
              <a:t>   </a:t>
            </a:r>
            <a:r>
              <a:rPr lang="zh-CN" altLang="en-US" sz="2000" b="1" dirty="0" smtClean="0"/>
              <a:t>近壁处通常用结构</a:t>
            </a:r>
            <a:r>
              <a:rPr lang="en-US" altLang="zh-CN" sz="2000" b="1" dirty="0" smtClean="0"/>
              <a:t>/</a:t>
            </a:r>
            <a:r>
              <a:rPr lang="zh-CN" altLang="en-US" sz="2000" b="1" dirty="0" smtClean="0"/>
              <a:t>非结构网格填充；</a:t>
            </a:r>
            <a:endParaRPr lang="en-US" altLang="zh-CN" sz="2000" b="1" dirty="0" smtClean="0"/>
          </a:p>
          <a:p>
            <a:r>
              <a:rPr lang="en-US" altLang="zh-CN" sz="2000" b="1" dirty="0" smtClean="0"/>
              <a:t>   </a:t>
            </a:r>
            <a:r>
              <a:rPr lang="zh-CN" altLang="en-US" sz="2000" b="1" dirty="0" smtClean="0"/>
              <a:t>壁面附近精度较高</a:t>
            </a:r>
            <a:endParaRPr lang="zh-CN" altLang="en-US" sz="2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6804248" y="292494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00FF"/>
                </a:solidFill>
              </a:rPr>
              <a:t>浸入式网格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60232" y="450912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00FF"/>
                </a:solidFill>
              </a:rPr>
              <a:t>非浸入式网格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Copyright by Li Xinliang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054F8-1DE3-4FAF-A1A7-F6755BF8B532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3528" y="260648"/>
            <a:ext cx="5800158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（选作题）作业 </a:t>
            </a:r>
            <a:r>
              <a:rPr lang="en-US" altLang="zh-CN" sz="2000" b="1" dirty="0" smtClean="0"/>
              <a:t>7.1  </a:t>
            </a:r>
            <a:r>
              <a:rPr lang="zh-CN" altLang="en-US" sz="2000" b="1" dirty="0" smtClean="0"/>
              <a:t>编制有限体积程序</a:t>
            </a:r>
            <a:r>
              <a:rPr lang="en-US" altLang="zh-CN" sz="2000" b="1" dirty="0" smtClean="0"/>
              <a:t>, </a:t>
            </a:r>
            <a:r>
              <a:rPr lang="zh-CN" altLang="en-US" sz="2000" b="1" dirty="0" smtClean="0"/>
              <a:t>并计算图示钝楔绕流问题</a:t>
            </a:r>
            <a:endParaRPr lang="zh-CN" altLang="en-US" sz="2000" b="1" dirty="0"/>
          </a:p>
        </p:txBody>
      </p:sp>
      <p:pic>
        <p:nvPicPr>
          <p:cNvPr id="176129" name="Picture 1"/>
          <p:cNvPicPr>
            <a:picLocks noChangeAspect="1" noChangeArrowheads="1"/>
          </p:cNvPicPr>
          <p:nvPr/>
        </p:nvPicPr>
        <p:blipFill>
          <a:blip r:embed="rId3" cstate="print"/>
          <a:srcRect l="44141" t="22917" r="28515" b="12500"/>
          <a:stretch>
            <a:fillRect/>
          </a:stretch>
        </p:blipFill>
        <p:spPr bwMode="auto">
          <a:xfrm>
            <a:off x="6300192" y="620688"/>
            <a:ext cx="2643206" cy="351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直接箭头连接符 6"/>
          <p:cNvCxnSpPr/>
          <p:nvPr/>
        </p:nvCxnSpPr>
        <p:spPr>
          <a:xfrm rot="16200000" flipV="1">
            <a:off x="6715140" y="1928802"/>
            <a:ext cx="285752" cy="1428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72330" y="1928802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r=1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2910" y="2000240"/>
            <a:ext cx="4500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几何及流动参数： 钝楔的半楔角为</a:t>
            </a:r>
            <a:r>
              <a:rPr lang="en-US" altLang="zh-CN" b="1" dirty="0" smtClean="0"/>
              <a:t>5°</a:t>
            </a:r>
            <a:r>
              <a:rPr lang="zh-CN" altLang="en-US" b="1" dirty="0" smtClean="0"/>
              <a:t>。来流</a:t>
            </a:r>
            <a:r>
              <a:rPr lang="en-US" altLang="zh-CN" b="1" dirty="0" smtClean="0"/>
              <a:t>Mach</a:t>
            </a:r>
            <a:r>
              <a:rPr lang="zh-CN" altLang="en-US" b="1" dirty="0" smtClean="0"/>
              <a:t>数</a:t>
            </a:r>
            <a:r>
              <a:rPr lang="en-US" altLang="zh-CN" b="1" dirty="0" smtClean="0"/>
              <a:t>6</a:t>
            </a:r>
            <a:r>
              <a:rPr lang="zh-CN" altLang="en-US" b="1" dirty="0" smtClean="0"/>
              <a:t>， </a:t>
            </a:r>
            <a:r>
              <a:rPr lang="en-US" altLang="zh-CN" b="1" dirty="0" err="1" smtClean="0"/>
              <a:t>Reynold</a:t>
            </a:r>
            <a:r>
              <a:rPr lang="zh-CN" altLang="en-US" b="1" dirty="0" smtClean="0"/>
              <a:t>数</a:t>
            </a:r>
            <a:r>
              <a:rPr lang="en-US" altLang="zh-CN" b="1" dirty="0" smtClean="0"/>
              <a:t>10000 </a:t>
            </a:r>
            <a:r>
              <a:rPr lang="zh-CN" altLang="en-US" b="1" dirty="0" smtClean="0"/>
              <a:t>（以头半径及来流参数度量）。 来流攻角为</a:t>
            </a:r>
            <a:r>
              <a:rPr lang="en-US" altLang="zh-CN" b="1" dirty="0" smtClean="0"/>
              <a:t>0</a:t>
            </a:r>
            <a:r>
              <a:rPr lang="zh-CN" altLang="en-US" b="1" dirty="0" smtClean="0"/>
              <a:t>，壁面温度为来流温度的</a:t>
            </a:r>
            <a:r>
              <a:rPr lang="en-US" altLang="zh-CN" b="1" dirty="0" smtClean="0"/>
              <a:t>4.2</a:t>
            </a:r>
            <a:r>
              <a:rPr lang="zh-CN" altLang="en-US" b="1" dirty="0" smtClean="0"/>
              <a:t>倍。</a:t>
            </a:r>
            <a:endParaRPr lang="en-US" altLang="zh-CN" b="1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计算中，粘性系数可用</a:t>
            </a:r>
            <a:r>
              <a:rPr lang="en-US" altLang="zh-CN" dirty="0" smtClean="0"/>
              <a:t>Sutherland</a:t>
            </a:r>
            <a:r>
              <a:rPr lang="zh-CN" altLang="en-US" dirty="0" smtClean="0"/>
              <a:t>公式计算：</a:t>
            </a:r>
            <a:endParaRPr lang="zh-CN" altLang="en-US" dirty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714480" y="3786190"/>
          <a:ext cx="2705100" cy="508000"/>
        </p:xfrm>
        <a:graphic>
          <a:graphicData uri="http://schemas.openxmlformats.org/presentationml/2006/ole">
            <p:oleObj spid="_x0000_s176130" name="Equation" r:id="rId4" imgW="2705040" imgH="507960" progId="Equation.DSMT4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42910" y="4429132"/>
            <a:ext cx="421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本计算中，来流温度设定为</a:t>
            </a:r>
            <a:endParaRPr lang="zh-CN" altLang="en-US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3714744" y="4500570"/>
          <a:ext cx="812800" cy="228600"/>
        </p:xfrm>
        <a:graphic>
          <a:graphicData uri="http://schemas.openxmlformats.org/presentationml/2006/ole">
            <p:oleObj spid="_x0000_s176131" name="Equation" r:id="rId5" imgW="812520" imgH="228600" progId="Equation.DSMT4">
              <p:embed/>
            </p:oleObj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14348" y="4929198"/>
            <a:ext cx="664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要求： 编写程序，给出壁面压力、温度的二维分布云图，并给出壁面压力及热流。</a:t>
            </a:r>
            <a:endParaRPr lang="zh-CN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28662" y="5786454"/>
            <a:ext cx="528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网格可从课程网站下载（</a:t>
            </a:r>
            <a:r>
              <a:rPr lang="en-US" altLang="zh-CN" dirty="0" smtClean="0"/>
              <a:t>mesh2d.dat, </a:t>
            </a:r>
            <a:r>
              <a:rPr lang="en-US" altLang="zh-CN" dirty="0" err="1" smtClean="0"/>
              <a:t>tecplot</a:t>
            </a:r>
            <a:r>
              <a:rPr lang="zh-CN" altLang="en-US" dirty="0" smtClean="0"/>
              <a:t>格式）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1043608" y="3645024"/>
            <a:ext cx="576064" cy="1872208"/>
          </a:xfrm>
          <a:prstGeom prst="rect">
            <a:avLst/>
          </a:pr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29" name="TextBox 5"/>
          <p:cNvSpPr txBox="1">
            <a:spLocks noChangeArrowheads="1"/>
          </p:cNvSpPr>
          <p:nvPr/>
        </p:nvSpPr>
        <p:spPr bwMode="auto">
          <a:xfrm>
            <a:off x="251520" y="836712"/>
            <a:ext cx="48577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/>
              <a:t>有限体积法主要优势： 处理复杂网格</a:t>
            </a:r>
          </a:p>
        </p:txBody>
      </p:sp>
      <p:pic>
        <p:nvPicPr>
          <p:cNvPr id="5130" name="图片 11" descr="export.t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188640"/>
            <a:ext cx="2349500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31" name="TextBox 7"/>
          <p:cNvSpPr txBox="1">
            <a:spLocks noChangeArrowheads="1"/>
          </p:cNvSpPr>
          <p:nvPr/>
        </p:nvSpPr>
        <p:spPr bwMode="auto">
          <a:xfrm>
            <a:off x="323528" y="1268760"/>
            <a:ext cx="4857750" cy="369887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/>
              <a:t>差分法处理复杂外形 </a:t>
            </a:r>
            <a:r>
              <a:rPr lang="en-US" altLang="zh-CN" b="1" dirty="0"/>
              <a:t>—— </a:t>
            </a:r>
            <a:r>
              <a:rPr lang="zh-CN" altLang="en-US" b="1" dirty="0"/>
              <a:t>坐标变换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523578" y="1833984"/>
          <a:ext cx="1214437" cy="917575"/>
        </p:xfrm>
        <a:graphic>
          <a:graphicData uri="http://schemas.openxmlformats.org/presentationml/2006/ole">
            <p:oleObj spid="_x0000_s5122" name="Equation" r:id="rId4" imgW="939600" imgH="711000" progId="Equation.3">
              <p:embed/>
            </p:oleObj>
          </a:graphicData>
        </a:graphic>
      </p:graphicFrame>
      <p:graphicFrame>
        <p:nvGraphicFramePr>
          <p:cNvPr id="5123" name="Object 14"/>
          <p:cNvGraphicFramePr>
            <a:graphicFrameLocks noChangeAspect="1"/>
          </p:cNvGraphicFramePr>
          <p:nvPr/>
        </p:nvGraphicFramePr>
        <p:xfrm>
          <a:off x="2627784" y="1844824"/>
          <a:ext cx="2647950" cy="500062"/>
        </p:xfrm>
        <a:graphic>
          <a:graphicData uri="http://schemas.openxmlformats.org/presentationml/2006/ole">
            <p:oleObj spid="_x0000_s5123" name="Equation" r:id="rId5" imgW="2286000" imgH="431640" progId="Equation.3">
              <p:embed/>
            </p:oleObj>
          </a:graphicData>
        </a:graphic>
      </p:graphicFrame>
      <p:graphicFrame>
        <p:nvGraphicFramePr>
          <p:cNvPr id="5124" name="Object 17"/>
          <p:cNvGraphicFramePr>
            <a:graphicFrameLocks noChangeAspect="1"/>
          </p:cNvGraphicFramePr>
          <p:nvPr/>
        </p:nvGraphicFramePr>
        <p:xfrm>
          <a:off x="2627784" y="2416324"/>
          <a:ext cx="2109788" cy="357187"/>
        </p:xfrm>
        <a:graphic>
          <a:graphicData uri="http://schemas.openxmlformats.org/presentationml/2006/ole">
            <p:oleObj spid="_x0000_s5124" name="Equation" r:id="rId6" imgW="1574640" imgH="266400" progId="Equation.3">
              <p:embed/>
            </p:oleObj>
          </a:graphicData>
        </a:graphic>
      </p:graphicFrame>
      <p:graphicFrame>
        <p:nvGraphicFramePr>
          <p:cNvPr id="5125" name="Object 16"/>
          <p:cNvGraphicFramePr>
            <a:graphicFrameLocks noChangeAspect="1"/>
          </p:cNvGraphicFramePr>
          <p:nvPr/>
        </p:nvGraphicFramePr>
        <p:xfrm>
          <a:off x="5060082" y="2410047"/>
          <a:ext cx="1096094" cy="487153"/>
        </p:xfrm>
        <a:graphic>
          <a:graphicData uri="http://schemas.openxmlformats.org/presentationml/2006/ole">
            <p:oleObj spid="_x0000_s5125" name="Equation" r:id="rId7" imgW="914400" imgH="406080" progId="Equation.3">
              <p:embed/>
            </p:oleObj>
          </a:graphicData>
        </a:graphic>
      </p:graphicFrame>
      <p:sp>
        <p:nvSpPr>
          <p:cNvPr id="24" name="右箭头 23"/>
          <p:cNvSpPr/>
          <p:nvPr/>
        </p:nvSpPr>
        <p:spPr>
          <a:xfrm>
            <a:off x="1963738" y="2194024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683568" y="2996952"/>
          <a:ext cx="3168352" cy="437014"/>
        </p:xfrm>
        <a:graphic>
          <a:graphicData uri="http://schemas.openxmlformats.org/presentationml/2006/ole">
            <p:oleObj spid="_x0000_s5131" name="Equation" r:id="rId8" imgW="3035300" imgH="419100" progId="Equation.DSMT4">
              <p:embed/>
            </p:oleObj>
          </a:graphicData>
        </a:graphic>
      </p:graphicFrame>
      <p:cxnSp>
        <p:nvCxnSpPr>
          <p:cNvPr id="38" name="直接箭头连接符 37"/>
          <p:cNvCxnSpPr/>
          <p:nvPr/>
        </p:nvCxnSpPr>
        <p:spPr>
          <a:xfrm>
            <a:off x="1979712" y="3429000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10"/>
          <p:cNvGraphicFramePr>
            <a:graphicFrameLocks noChangeAspect="1"/>
          </p:cNvGraphicFramePr>
          <p:nvPr/>
        </p:nvGraphicFramePr>
        <p:xfrm>
          <a:off x="683568" y="3789040"/>
          <a:ext cx="2134052" cy="521658"/>
        </p:xfrm>
        <a:graphic>
          <a:graphicData uri="http://schemas.openxmlformats.org/presentationml/2006/ole">
            <p:oleObj spid="_x0000_s5132" name="Equation" r:id="rId9" imgW="1612800" imgH="393480" progId="Equation.3">
              <p:embed/>
            </p:oleObj>
          </a:graphicData>
        </a:graphic>
      </p:graphicFrame>
      <p:graphicFrame>
        <p:nvGraphicFramePr>
          <p:cNvPr id="8" name="Object 11"/>
          <p:cNvGraphicFramePr>
            <a:graphicFrameLocks noChangeAspect="1"/>
          </p:cNvGraphicFramePr>
          <p:nvPr/>
        </p:nvGraphicFramePr>
        <p:xfrm>
          <a:off x="683568" y="4437112"/>
          <a:ext cx="2135486" cy="521645"/>
        </p:xfrm>
        <a:graphic>
          <a:graphicData uri="http://schemas.openxmlformats.org/presentationml/2006/ole">
            <p:oleObj spid="_x0000_s5133" name="Equation" r:id="rId10" imgW="1663560" imgH="406080" progId="Equation.3">
              <p:embed/>
            </p:oleObj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/>
        </p:nvGraphicFramePr>
        <p:xfrm>
          <a:off x="611560" y="4941168"/>
          <a:ext cx="2378586" cy="576064"/>
        </p:xfrm>
        <a:graphic>
          <a:graphicData uri="http://schemas.openxmlformats.org/presentationml/2006/ole">
            <p:oleObj spid="_x0000_s5134" name="Equation" r:id="rId11" imgW="1625400" imgH="393480" progId="Equation.3">
              <p:embed/>
            </p:oleObj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611560" y="5589240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无粘项需要计算</a:t>
            </a:r>
            <a:r>
              <a:rPr lang="en-US" altLang="zh-CN" b="1" dirty="0" smtClean="0"/>
              <a:t>9</a:t>
            </a:r>
            <a:r>
              <a:rPr lang="zh-CN" altLang="en-US" b="1" dirty="0" smtClean="0"/>
              <a:t>次导数，计算量大；</a:t>
            </a:r>
            <a:endParaRPr lang="en-US" altLang="zh-CN" b="1" dirty="0" smtClean="0"/>
          </a:p>
          <a:p>
            <a:r>
              <a:rPr lang="zh-CN" altLang="en-US" b="1" dirty="0" smtClean="0"/>
              <a:t>守恒性被破坏</a:t>
            </a:r>
            <a:endParaRPr lang="zh-CN" altLang="en-US" b="1" dirty="0"/>
          </a:p>
        </p:txBody>
      </p:sp>
      <p:cxnSp>
        <p:nvCxnSpPr>
          <p:cNvPr id="45" name="直接箭头连接符 44"/>
          <p:cNvCxnSpPr/>
          <p:nvPr/>
        </p:nvCxnSpPr>
        <p:spPr>
          <a:xfrm>
            <a:off x="2987824" y="4581128"/>
            <a:ext cx="252028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31"/>
          <p:cNvGraphicFramePr>
            <a:graphicFrameLocks noChangeAspect="1"/>
          </p:cNvGraphicFramePr>
          <p:nvPr/>
        </p:nvGraphicFramePr>
        <p:xfrm>
          <a:off x="3203848" y="4869160"/>
          <a:ext cx="2606188" cy="1656184"/>
        </p:xfrm>
        <a:graphic>
          <a:graphicData uri="http://schemas.openxmlformats.org/presentationml/2006/ole">
            <p:oleObj spid="_x0000_s5135" name="Equation" r:id="rId12" imgW="2019240" imgH="1282680" progId="Equation.DSMT4">
              <p:embed/>
            </p:oleObj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4139952" y="306896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graphicFrame>
        <p:nvGraphicFramePr>
          <p:cNvPr id="5136" name="Object 14"/>
          <p:cNvGraphicFramePr>
            <a:graphicFrameLocks noChangeAspect="1"/>
          </p:cNvGraphicFramePr>
          <p:nvPr/>
        </p:nvGraphicFramePr>
        <p:xfrm>
          <a:off x="5724128" y="4221088"/>
          <a:ext cx="3050399" cy="576064"/>
        </p:xfrm>
        <a:graphic>
          <a:graphicData uri="http://schemas.openxmlformats.org/presentationml/2006/ole">
            <p:oleObj spid="_x0000_s5136" name="Equation" r:id="rId13" imgW="2286000" imgH="431640" progId="Equation.3">
              <p:embed/>
            </p:oleObj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3059832" y="414908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两端同乘</a:t>
            </a:r>
            <a:endParaRPr lang="zh-CN" altLang="en-US" dirty="0"/>
          </a:p>
        </p:txBody>
      </p:sp>
      <p:graphicFrame>
        <p:nvGraphicFramePr>
          <p:cNvPr id="52" name="对象 51"/>
          <p:cNvGraphicFramePr>
            <a:graphicFrameLocks noChangeAspect="1"/>
          </p:cNvGraphicFramePr>
          <p:nvPr/>
        </p:nvGraphicFramePr>
        <p:xfrm>
          <a:off x="4211960" y="4221088"/>
          <a:ext cx="360040" cy="317682"/>
        </p:xfrm>
        <a:graphic>
          <a:graphicData uri="http://schemas.openxmlformats.org/presentationml/2006/ole">
            <p:oleObj spid="_x0000_s5137" name="Equation" r:id="rId14" imgW="215640" imgH="190440" progId="Equation.DSMT4">
              <p:embed/>
            </p:oleObj>
          </a:graphicData>
        </a:graphic>
      </p:graphicFrame>
      <p:graphicFrame>
        <p:nvGraphicFramePr>
          <p:cNvPr id="5139" name="Object 17"/>
          <p:cNvGraphicFramePr>
            <a:graphicFrameLocks noChangeAspect="1"/>
          </p:cNvGraphicFramePr>
          <p:nvPr/>
        </p:nvGraphicFramePr>
        <p:xfrm>
          <a:off x="6372200" y="5013176"/>
          <a:ext cx="2109787" cy="357188"/>
        </p:xfrm>
        <a:graphic>
          <a:graphicData uri="http://schemas.openxmlformats.org/presentationml/2006/ole">
            <p:oleObj spid="_x0000_s5139" name="Equation" r:id="rId15" imgW="1574640" imgH="266400" progId="Equation.3">
              <p:embed/>
            </p:oleObj>
          </a:graphicData>
        </a:graphic>
      </p:graphicFrame>
      <p:graphicFrame>
        <p:nvGraphicFramePr>
          <p:cNvPr id="5140" name="Object 17"/>
          <p:cNvGraphicFramePr>
            <a:graphicFrameLocks noChangeAspect="1"/>
          </p:cNvGraphicFramePr>
          <p:nvPr/>
        </p:nvGraphicFramePr>
        <p:xfrm>
          <a:off x="6372200" y="5445224"/>
          <a:ext cx="2127250" cy="339725"/>
        </p:xfrm>
        <a:graphic>
          <a:graphicData uri="http://schemas.openxmlformats.org/presentationml/2006/ole">
            <p:oleObj spid="_x0000_s5140" name="Equation" r:id="rId16" imgW="1587240" imgH="253800" progId="Equation.DSMT4">
              <p:embed/>
            </p:oleObj>
          </a:graphicData>
        </a:graphic>
      </p:graphicFrame>
      <p:graphicFrame>
        <p:nvGraphicFramePr>
          <p:cNvPr id="5141" name="Object 17"/>
          <p:cNvGraphicFramePr>
            <a:graphicFrameLocks noChangeAspect="1"/>
          </p:cNvGraphicFramePr>
          <p:nvPr/>
        </p:nvGraphicFramePr>
        <p:xfrm>
          <a:off x="6427788" y="5805488"/>
          <a:ext cx="2160587" cy="339725"/>
        </p:xfrm>
        <a:graphic>
          <a:graphicData uri="http://schemas.openxmlformats.org/presentationml/2006/ole">
            <p:oleObj spid="_x0000_s5141" name="Equation" r:id="rId17" imgW="1612800" imgH="253800" progId="Equation.DSMT4">
              <p:embed/>
            </p:oleObj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5940152" y="350100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无粘项仅需计算三次导数</a:t>
            </a:r>
            <a:endParaRPr lang="zh-CN" altLang="en-US" b="1" dirty="0"/>
          </a:p>
        </p:txBody>
      </p:sp>
      <p:sp>
        <p:nvSpPr>
          <p:cNvPr id="28" name="TextBox 3"/>
          <p:cNvSpPr txBox="1">
            <a:spLocks noChangeArrowheads="1"/>
          </p:cNvSpPr>
          <p:nvPr/>
        </p:nvSpPr>
        <p:spPr bwMode="auto">
          <a:xfrm>
            <a:off x="179512" y="260648"/>
            <a:ext cx="5786437" cy="400050"/>
          </a:xfrm>
          <a:prstGeom prst="rect">
            <a:avLst/>
          </a:prstGeom>
          <a:solidFill>
            <a:srgbClr val="FFC000">
              <a:alpha val="49019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 dirty="0" smtClean="0"/>
              <a:t>知识回顾： </a:t>
            </a:r>
            <a:r>
              <a:rPr lang="en-US" altLang="zh-CN" sz="2000" b="1" dirty="0" smtClean="0"/>
              <a:t> </a:t>
            </a:r>
            <a:r>
              <a:rPr lang="zh-CN" altLang="en-US" sz="2000" b="1" dirty="0" smtClean="0"/>
              <a:t>有限差分法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Copyright by Li Xinliang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D1DD43-AE8C-4BC2-844B-740CDB21D6DC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  <p:pic>
        <p:nvPicPr>
          <p:cNvPr id="5130" name="图片 11" descr="export.t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3933056"/>
            <a:ext cx="2349500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357188" y="4214813"/>
          <a:ext cx="5500696" cy="1875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56"/>
                <a:gridCol w="2286016"/>
                <a:gridCol w="2357424"/>
              </a:tblGrid>
              <a:tr h="59531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差分法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有限体积法</a:t>
                      </a:r>
                      <a:endParaRPr lang="zh-CN" altLang="en-US" dirty="0"/>
                    </a:p>
                  </a:txBody>
                  <a:tcPr/>
                </a:tc>
              </a:tr>
              <a:tr h="595317">
                <a:tc>
                  <a:txBody>
                    <a:bodyPr/>
                    <a:lstStyle/>
                    <a:p>
                      <a:r>
                        <a:rPr lang="zh-CN" altLang="en-US" b="1" dirty="0" smtClean="0"/>
                        <a:t>优点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/>
                        <a:t>简单、计算量小、易于提高精度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/>
                        <a:t>本身包含几何信息，易处理复杂网格</a:t>
                      </a:r>
                      <a:endParaRPr lang="zh-CN" altLang="en-US" b="1" dirty="0"/>
                    </a:p>
                  </a:txBody>
                  <a:tcPr/>
                </a:tc>
              </a:tr>
              <a:tr h="595317">
                <a:tc>
                  <a:txBody>
                    <a:bodyPr/>
                    <a:lstStyle/>
                    <a:p>
                      <a:r>
                        <a:rPr lang="zh-CN" altLang="en-US" b="1" dirty="0" smtClean="0"/>
                        <a:t>不足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/>
                        <a:t>差分离散与几何解耦，难以处理复杂网格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/>
                        <a:t>复杂、不易提高精度</a:t>
                      </a:r>
                    </a:p>
                    <a:p>
                      <a:endParaRPr lang="zh-CN" altLang="en-US" b="1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9" name="直接箭头连接符 18"/>
          <p:cNvCxnSpPr/>
          <p:nvPr/>
        </p:nvCxnSpPr>
        <p:spPr>
          <a:xfrm>
            <a:off x="1691681" y="2636912"/>
            <a:ext cx="122413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07705" y="2276872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均匀流场</a:t>
            </a:r>
            <a:endParaRPr lang="zh-CN" altLang="en-US" dirty="0"/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2627785" y="2996952"/>
            <a:ext cx="43204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39553" y="328498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数值解（误差），未必为</a:t>
            </a:r>
            <a:r>
              <a:rPr lang="en-US" altLang="zh-CN" b="1" dirty="0" smtClean="0"/>
              <a:t>0</a:t>
            </a:r>
            <a:endParaRPr lang="zh-CN" altLang="en-US" b="1" dirty="0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3635897" y="3501008"/>
            <a:ext cx="93610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716017" y="328498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几何诱导误差 ：对于均匀场</a:t>
            </a:r>
            <a:endParaRPr lang="zh-CN" altLang="en-US" b="1" dirty="0"/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7668345" y="3284984"/>
          <a:ext cx="457200" cy="368300"/>
        </p:xfrm>
        <a:graphic>
          <a:graphicData uri="http://schemas.openxmlformats.org/presentationml/2006/ole">
            <p:oleObj spid="_x0000_s180230" name="Equation" r:id="rId4" imgW="457200" imgH="368280" progId="Equation.DSMT4">
              <p:embed/>
            </p:oleObj>
          </a:graphicData>
        </a:graphic>
      </p:graphicFrame>
      <p:graphicFrame>
        <p:nvGraphicFramePr>
          <p:cNvPr id="26" name="Object 14"/>
          <p:cNvGraphicFramePr>
            <a:graphicFrameLocks noChangeAspect="1"/>
          </p:cNvGraphicFramePr>
          <p:nvPr/>
        </p:nvGraphicFramePr>
        <p:xfrm>
          <a:off x="467545" y="2348880"/>
          <a:ext cx="1000125" cy="500063"/>
        </p:xfrm>
        <a:graphic>
          <a:graphicData uri="http://schemas.openxmlformats.org/presentationml/2006/ole">
            <p:oleObj spid="_x0000_s180231" name="Equation" r:id="rId5" imgW="863280" imgH="431640" progId="Equation.DSMT4">
              <p:embed/>
            </p:oleObj>
          </a:graphicData>
        </a:graphic>
      </p:graphicFrame>
      <p:graphicFrame>
        <p:nvGraphicFramePr>
          <p:cNvPr id="27" name="Object 31"/>
          <p:cNvGraphicFramePr>
            <a:graphicFrameLocks noChangeAspect="1"/>
          </p:cNvGraphicFramePr>
          <p:nvPr/>
        </p:nvGraphicFramePr>
        <p:xfrm>
          <a:off x="3059832" y="2420888"/>
          <a:ext cx="2929697" cy="576064"/>
        </p:xfrm>
        <a:graphic>
          <a:graphicData uri="http://schemas.openxmlformats.org/presentationml/2006/ole">
            <p:oleObj spid="_x0000_s180232" name="Equation" r:id="rId6" imgW="2260440" imgH="444240" progId="Equation.DSMT4">
              <p:embed/>
            </p:oleObj>
          </a:graphicData>
        </a:graphic>
      </p:graphicFrame>
      <p:sp>
        <p:nvSpPr>
          <p:cNvPr id="28" name="TextBox 14"/>
          <p:cNvSpPr txBox="1">
            <a:spLocks noChangeArrowheads="1"/>
          </p:cNvSpPr>
          <p:nvPr/>
        </p:nvSpPr>
        <p:spPr bwMode="auto">
          <a:xfrm>
            <a:off x="251520" y="1124744"/>
            <a:ext cx="52149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/>
              <a:t>实际问题： 外形复杂， 光滑的结构网格生成困难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14004" y="155850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不易保障几何守恒性</a:t>
            </a:r>
            <a:endParaRPr lang="zh-CN" altLang="en-US" b="1" dirty="0"/>
          </a:p>
        </p:txBody>
      </p:sp>
      <p:pic>
        <p:nvPicPr>
          <p:cNvPr id="30" name="图片 4" descr="xinsrc_412110302152293730981.jpg"/>
          <p:cNvPicPr>
            <a:picLocks noChangeAspect="1"/>
          </p:cNvPicPr>
          <p:nvPr/>
        </p:nvPicPr>
        <p:blipFill>
          <a:blip r:embed="rId7" cstate="print"/>
          <a:srcRect t="16251" b="42500"/>
          <a:stretch>
            <a:fillRect/>
          </a:stretch>
        </p:blipFill>
        <p:spPr bwMode="auto">
          <a:xfrm>
            <a:off x="6000750" y="1124744"/>
            <a:ext cx="3143250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Box 12"/>
          <p:cNvSpPr txBox="1">
            <a:spLocks noChangeArrowheads="1"/>
          </p:cNvSpPr>
          <p:nvPr/>
        </p:nvSpPr>
        <p:spPr bwMode="auto">
          <a:xfrm>
            <a:off x="251520" y="260648"/>
            <a:ext cx="5000625" cy="369888"/>
          </a:xfrm>
          <a:prstGeom prst="rect">
            <a:avLst/>
          </a:prstGeom>
          <a:solidFill>
            <a:srgbClr val="FFC000">
              <a:alpha val="70979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/>
              <a:t>坐标变换函数</a:t>
            </a:r>
            <a:r>
              <a:rPr lang="zh-CN" altLang="en-US" b="1" dirty="0">
                <a:solidFill>
                  <a:srgbClr val="FF0000"/>
                </a:solidFill>
              </a:rPr>
              <a:t>必须足够光滑</a:t>
            </a:r>
            <a:r>
              <a:rPr lang="en-US" altLang="zh-CN" b="1" dirty="0"/>
              <a:t>—— </a:t>
            </a:r>
            <a:r>
              <a:rPr lang="zh-CN" altLang="en-US" b="1" dirty="0"/>
              <a:t>否则损失精度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Copyright by Li Xinliang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054F8-1DE3-4FAF-A1A7-F6755BF8B532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9552" y="908720"/>
            <a:ext cx="4357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1. </a:t>
            </a:r>
            <a:r>
              <a:rPr lang="zh-CN" altLang="en-US" sz="2400" b="1" dirty="0" smtClean="0"/>
              <a:t>基本概念</a:t>
            </a:r>
            <a:endParaRPr lang="zh-CN" alt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556792"/>
            <a:ext cx="285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） 控制体</a:t>
            </a:r>
            <a:endParaRPr lang="zh-CN" altLang="en-US" sz="2400" b="1" dirty="0"/>
          </a:p>
        </p:txBody>
      </p:sp>
      <p:pic>
        <p:nvPicPr>
          <p:cNvPr id="6" name="图片 5"/>
          <p:cNvPicPr/>
          <p:nvPr/>
        </p:nvPicPr>
        <p:blipFill>
          <a:blip r:embed="rId2" cstate="print"/>
          <a:srcRect l="36096" t="33762" r="18579" b="18246"/>
          <a:stretch>
            <a:fillRect/>
          </a:stretch>
        </p:blipFill>
        <p:spPr bwMode="auto">
          <a:xfrm>
            <a:off x="0" y="2492896"/>
            <a:ext cx="5256584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/>
          <p:cNvPicPr/>
          <p:nvPr/>
        </p:nvPicPr>
        <p:blipFill>
          <a:blip r:embed="rId3" cstate="print"/>
          <a:srcRect l="32477" t="34853" r="19682" b="12332"/>
          <a:stretch>
            <a:fillRect/>
          </a:stretch>
        </p:blipFill>
        <p:spPr bwMode="auto">
          <a:xfrm>
            <a:off x="4967536" y="3933056"/>
            <a:ext cx="4176464" cy="2737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275856" y="1700808"/>
            <a:ext cx="521497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节点（中心）型控制体与网格型控制体</a:t>
            </a:r>
            <a:endParaRPr lang="zh-CN" altLang="en-US" b="1" dirty="0"/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1547664" y="332656"/>
            <a:ext cx="62865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 dirty="0"/>
              <a:t> </a:t>
            </a:r>
            <a:r>
              <a:rPr lang="en-US" altLang="zh-CN" sz="2400" b="1" dirty="0">
                <a:solidFill>
                  <a:srgbClr val="0000FF"/>
                </a:solidFill>
                <a:latin typeface="Calibri" pitchFamily="34" charset="0"/>
              </a:rPr>
              <a:t>§ </a:t>
            </a:r>
            <a:r>
              <a:rPr lang="en-US" altLang="zh-CN" sz="2400" b="1" dirty="0" smtClean="0">
                <a:solidFill>
                  <a:srgbClr val="0000FF"/>
                </a:solidFill>
                <a:latin typeface="Calibri" pitchFamily="34" charset="0"/>
              </a:rPr>
              <a:t>7.1 </a:t>
            </a:r>
            <a:r>
              <a:rPr lang="zh-CN" altLang="en-US" sz="2400" b="1" dirty="0" smtClean="0">
                <a:solidFill>
                  <a:srgbClr val="0000FF"/>
                </a:solidFill>
                <a:latin typeface="Calibri" pitchFamily="34" charset="0"/>
              </a:rPr>
              <a:t>结构网格有限体积法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Copyright by Li Xinliang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054F8-1DE3-4FAF-A1A7-F6755BF8B532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00034" y="642918"/>
            <a:ext cx="642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2</a:t>
            </a:r>
            <a:r>
              <a:rPr lang="zh-CN" altLang="en-US" b="1" dirty="0" smtClean="0"/>
              <a:t>） 积分型控制方程</a:t>
            </a:r>
            <a:endParaRPr lang="zh-CN" altLang="en-US" b="1" dirty="0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5297" name="Object 1"/>
          <p:cNvGraphicFramePr>
            <a:graphicFrameLocks noChangeAspect="1"/>
          </p:cNvGraphicFramePr>
          <p:nvPr/>
        </p:nvGraphicFramePr>
        <p:xfrm>
          <a:off x="1857355" y="1285860"/>
          <a:ext cx="3662821" cy="571504"/>
        </p:xfrm>
        <a:graphic>
          <a:graphicData uri="http://schemas.openxmlformats.org/presentationml/2006/ole">
            <p:oleObj spid="_x0000_s55297" name="Equation" r:id="rId3" imgW="2679700" imgH="419100" progId="Equation.DSMT4">
              <p:embed/>
            </p:oleObj>
          </a:graphicData>
        </a:graphic>
      </p:graphicFrame>
      <p:pic>
        <p:nvPicPr>
          <p:cNvPr id="7" name="图片 6"/>
          <p:cNvPicPr/>
          <p:nvPr/>
        </p:nvPicPr>
        <p:blipFill>
          <a:blip r:embed="rId4" cstate="print"/>
          <a:srcRect l="58131" t="33762" r="18579" b="34992"/>
          <a:stretch>
            <a:fillRect/>
          </a:stretch>
        </p:blipFill>
        <p:spPr bwMode="auto">
          <a:xfrm>
            <a:off x="6215074" y="500042"/>
            <a:ext cx="2491745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下箭头 7"/>
          <p:cNvSpPr/>
          <p:nvPr/>
        </p:nvSpPr>
        <p:spPr>
          <a:xfrm>
            <a:off x="2786050" y="2000240"/>
            <a:ext cx="357190" cy="571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428992" y="2071678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在控制体上积分</a:t>
            </a:r>
            <a:endParaRPr lang="zh-CN" altLang="en-US" dirty="0"/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5299" name="Object 3"/>
          <p:cNvGraphicFramePr>
            <a:graphicFrameLocks noChangeAspect="1"/>
          </p:cNvGraphicFramePr>
          <p:nvPr/>
        </p:nvGraphicFramePr>
        <p:xfrm>
          <a:off x="2071670" y="2643182"/>
          <a:ext cx="3789253" cy="642942"/>
        </p:xfrm>
        <a:graphic>
          <a:graphicData uri="http://schemas.openxmlformats.org/presentationml/2006/ole">
            <p:oleObj spid="_x0000_s55299" name="Equation" r:id="rId5" imgW="2641600" imgH="444500" progId="Equation.DSMT4">
              <p:embed/>
            </p:oleObj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6876256" y="2780928"/>
          <a:ext cx="1831987" cy="716086"/>
        </p:xfrm>
        <a:graphic>
          <a:graphicData uri="http://schemas.openxmlformats.org/presentationml/2006/ole">
            <p:oleObj spid="_x0000_s55301" name="Equation" r:id="rId6" imgW="1104840" imgH="431640" progId="Equation.DSMT4">
              <p:embed/>
            </p:oleObj>
          </a:graphicData>
        </a:graphic>
      </p:graphicFrame>
      <p:cxnSp>
        <p:nvCxnSpPr>
          <p:cNvPr id="14" name="直接箭头连接符 13"/>
          <p:cNvCxnSpPr/>
          <p:nvPr/>
        </p:nvCxnSpPr>
        <p:spPr>
          <a:xfrm rot="5400000">
            <a:off x="2608249" y="3821115"/>
            <a:ext cx="92869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4653136"/>
            <a:ext cx="8215370" cy="110799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物理含义：</a:t>
            </a:r>
            <a:endParaRPr lang="en-US" altLang="zh-CN" b="1" dirty="0" smtClean="0"/>
          </a:p>
          <a:p>
            <a:r>
              <a:rPr lang="en-US" altLang="zh-CN" sz="2400" b="1" dirty="0"/>
              <a:t> </a:t>
            </a:r>
            <a:r>
              <a:rPr lang="en-US" altLang="zh-CN" sz="2400" b="1" dirty="0" smtClean="0"/>
              <a:t>   </a:t>
            </a:r>
            <a:r>
              <a:rPr lang="zh-CN" altLang="en-US" sz="2400" b="1" dirty="0" smtClean="0"/>
              <a:t>控制体内总质量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动量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能量的增加 </a:t>
            </a:r>
            <a:r>
              <a:rPr lang="en-US" altLang="zh-CN" sz="2400" b="1" dirty="0" smtClean="0"/>
              <a:t>= </a:t>
            </a:r>
            <a:r>
              <a:rPr lang="zh-CN" altLang="en-US" sz="2400" b="1" dirty="0" smtClean="0"/>
              <a:t>穿过控制体边界流入的净质量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动量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能量</a:t>
            </a:r>
            <a:endParaRPr lang="zh-CN" altLang="en-US" sz="2400" b="1" dirty="0"/>
          </a:p>
        </p:txBody>
      </p:sp>
      <p:cxnSp>
        <p:nvCxnSpPr>
          <p:cNvPr id="20" name="直接箭头连接符 19"/>
          <p:cNvCxnSpPr>
            <a:stCxn id="22" idx="1"/>
          </p:cNvCxnSpPr>
          <p:nvPr/>
        </p:nvCxnSpPr>
        <p:spPr>
          <a:xfrm rot="10800000">
            <a:off x="3643306" y="3214686"/>
            <a:ext cx="785818" cy="4704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29124" y="350043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无粘通量</a:t>
            </a:r>
            <a:endParaRPr lang="zh-CN" altLang="en-US" dirty="0"/>
          </a:p>
        </p:txBody>
      </p:sp>
      <p:cxnSp>
        <p:nvCxnSpPr>
          <p:cNvPr id="24" name="直接箭头连接符 23"/>
          <p:cNvCxnSpPr/>
          <p:nvPr/>
        </p:nvCxnSpPr>
        <p:spPr>
          <a:xfrm rot="10800000" flipV="1">
            <a:off x="5072066" y="2571744"/>
            <a:ext cx="1000132" cy="214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43636" y="2428868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粘性通量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84168" y="3573016"/>
            <a:ext cx="3059832" cy="1015663"/>
          </a:xfrm>
          <a:prstGeom prst="rect">
            <a:avLst/>
          </a:prstGeom>
          <a:solidFill>
            <a:srgbClr val="00B050">
              <a:alpha val="4500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物理量含义： 控制体内的平均值；（二阶近似） 单元中心处的值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Copyright by Li Xinliang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054F8-1DE3-4FAF-A1A7-F6755BF8B532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3" cstate="print"/>
          <a:srcRect l="58131" t="33762" r="18579" b="34992"/>
          <a:stretch>
            <a:fillRect/>
          </a:stretch>
        </p:blipFill>
        <p:spPr bwMode="auto">
          <a:xfrm>
            <a:off x="5929322" y="214290"/>
            <a:ext cx="2491745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直接箭头连接符 6"/>
          <p:cNvCxnSpPr/>
          <p:nvPr/>
        </p:nvCxnSpPr>
        <p:spPr>
          <a:xfrm>
            <a:off x="7358082" y="1428736"/>
            <a:ext cx="428628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7500958" y="1142984"/>
          <a:ext cx="198438" cy="177800"/>
        </p:xfrm>
        <a:graphic>
          <a:graphicData uri="http://schemas.openxmlformats.org/presentationml/2006/ole">
            <p:oleObj spid="_x0000_s89091" name="Equation" r:id="rId4" imgW="126720" imgH="177480" progId="Equation.DSMT4">
              <p:embed/>
            </p:oleObj>
          </a:graphicData>
        </a:graphic>
      </p:graphicFrame>
      <p:graphicFrame>
        <p:nvGraphicFramePr>
          <p:cNvPr id="89092" name="Object 4"/>
          <p:cNvGraphicFramePr>
            <a:graphicFrameLocks noChangeAspect="1"/>
          </p:cNvGraphicFramePr>
          <p:nvPr/>
        </p:nvGraphicFramePr>
        <p:xfrm>
          <a:off x="561975" y="2000250"/>
          <a:ext cx="5253038" cy="3368675"/>
        </p:xfrm>
        <a:graphic>
          <a:graphicData uri="http://schemas.openxmlformats.org/presentationml/2006/ole">
            <p:oleObj spid="_x0000_s89092" name="Equation" r:id="rId5" imgW="3035160" imgH="1930320" progId="Equation.DSMT4">
              <p:embed/>
            </p:oleObj>
          </a:graphicData>
        </a:graphic>
      </p:graphicFrame>
      <p:cxnSp>
        <p:nvCxnSpPr>
          <p:cNvPr id="11" name="直接连接符 10"/>
          <p:cNvCxnSpPr/>
          <p:nvPr/>
        </p:nvCxnSpPr>
        <p:spPr>
          <a:xfrm rot="16200000" flipH="1">
            <a:off x="6929454" y="3286124"/>
            <a:ext cx="1143008" cy="4286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7358082" y="3286124"/>
            <a:ext cx="642942" cy="28575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9093" name="Object 5"/>
          <p:cNvGraphicFramePr>
            <a:graphicFrameLocks noChangeAspect="1"/>
          </p:cNvGraphicFramePr>
          <p:nvPr/>
        </p:nvGraphicFramePr>
        <p:xfrm>
          <a:off x="7786710" y="2928934"/>
          <a:ext cx="198437" cy="177800"/>
        </p:xfrm>
        <a:graphic>
          <a:graphicData uri="http://schemas.openxmlformats.org/presentationml/2006/ole">
            <p:oleObj spid="_x0000_s89093" name="Equation" r:id="rId6" imgW="126720" imgH="177480" progId="Equation.DSMT4">
              <p:embed/>
            </p:oleObj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642910" y="857232"/>
          <a:ext cx="483580" cy="285752"/>
        </p:xfrm>
        <a:graphic>
          <a:graphicData uri="http://schemas.openxmlformats.org/presentationml/2006/ole">
            <p:oleObj spid="_x0000_s89094" name="Equation" r:id="rId7" imgW="279360" imgH="164880" progId="Equation.DSMT4">
              <p:embed/>
            </p:oleObj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428728" y="642918"/>
            <a:ext cx="428628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物理含义： 单位时间内，无粘流动流过垂直于</a:t>
            </a:r>
            <a:r>
              <a:rPr lang="en-US" altLang="zh-CN" b="1" dirty="0" smtClean="0"/>
              <a:t>n</a:t>
            </a:r>
            <a:r>
              <a:rPr lang="zh-CN" altLang="en-US" b="1" dirty="0" smtClean="0"/>
              <a:t>方向的单位面积的质量、动量和能量</a:t>
            </a:r>
            <a:endParaRPr lang="zh-CN" altLang="en-US" b="1" dirty="0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3071802" y="4429132"/>
          <a:ext cx="1278364" cy="357190"/>
        </p:xfrm>
        <a:graphic>
          <a:graphicData uri="http://schemas.openxmlformats.org/presentationml/2006/ole">
            <p:oleObj spid="_x0000_s89095" name="Equation" r:id="rId8" imgW="863280" imgH="241200" progId="Equation.DSMT4">
              <p:embed/>
            </p:oleObj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14876" y="4429132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法向速度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Copyright by Li Xinliang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054F8-1DE3-4FAF-A1A7-F6755BF8B532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00034" y="642918"/>
            <a:ext cx="642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3</a:t>
            </a:r>
            <a:r>
              <a:rPr lang="zh-CN" altLang="en-US" b="1" dirty="0" smtClean="0"/>
              <a:t>）有限体积法中物理量的含义</a:t>
            </a:r>
            <a:endParaRPr lang="zh-CN" altLang="en-US" b="1" dirty="0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3" cstate="print"/>
          <a:srcRect l="58131" t="33762" r="18579" b="34992"/>
          <a:stretch>
            <a:fillRect/>
          </a:stretch>
        </p:blipFill>
        <p:spPr bwMode="auto">
          <a:xfrm>
            <a:off x="5572132" y="0"/>
            <a:ext cx="3134687" cy="2571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71472" y="3786190"/>
            <a:ext cx="507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4</a:t>
            </a:r>
            <a:r>
              <a:rPr lang="zh-CN" altLang="en-US" b="1" dirty="0" smtClean="0"/>
              <a:t>） 残差</a:t>
            </a:r>
            <a:endParaRPr lang="zh-CN" altLang="en-US" b="1" dirty="0"/>
          </a:p>
        </p:txBody>
      </p:sp>
      <p:graphicFrame>
        <p:nvGraphicFramePr>
          <p:cNvPr id="55302" name="Object 6"/>
          <p:cNvGraphicFramePr>
            <a:graphicFrameLocks noChangeAspect="1"/>
          </p:cNvGraphicFramePr>
          <p:nvPr/>
        </p:nvGraphicFramePr>
        <p:xfrm>
          <a:off x="1428728" y="4221088"/>
          <a:ext cx="5058372" cy="779543"/>
        </p:xfrm>
        <a:graphic>
          <a:graphicData uri="http://schemas.openxmlformats.org/presentationml/2006/ole">
            <p:oleObj spid="_x0000_s88069" name="Equation" r:id="rId4" imgW="2908080" imgH="444240" progId="Equation.DSMT4">
              <p:embed/>
            </p:oleObj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500166" y="5143512"/>
            <a:ext cx="471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残差</a:t>
            </a:r>
            <a:r>
              <a:rPr lang="en-US" altLang="zh-CN" b="1" dirty="0" smtClean="0"/>
              <a:t>=</a:t>
            </a:r>
            <a:r>
              <a:rPr lang="zh-CN" altLang="en-US" b="1" dirty="0" smtClean="0"/>
              <a:t>净通量</a:t>
            </a:r>
            <a:r>
              <a:rPr lang="en-US" altLang="zh-CN" b="1" dirty="0" smtClean="0"/>
              <a:t>=</a:t>
            </a:r>
            <a:r>
              <a:rPr lang="zh-CN" altLang="en-US" b="1" dirty="0" smtClean="0"/>
              <a:t>右端项</a:t>
            </a:r>
            <a:endParaRPr lang="zh-CN" altLang="en-US" b="1" dirty="0"/>
          </a:p>
        </p:txBody>
      </p:sp>
      <p:cxnSp>
        <p:nvCxnSpPr>
          <p:cNvPr id="26" name="直接箭头连接符 25"/>
          <p:cNvCxnSpPr/>
          <p:nvPr/>
        </p:nvCxnSpPr>
        <p:spPr>
          <a:xfrm rot="5400000">
            <a:off x="1535885" y="2035959"/>
            <a:ext cx="35719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71472" y="2357430"/>
            <a:ext cx="3500462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含义： 控制体内的平均量</a:t>
            </a:r>
            <a:endParaRPr lang="en-US" altLang="zh-CN" b="1" dirty="0" smtClean="0"/>
          </a:p>
          <a:p>
            <a:r>
              <a:rPr lang="zh-CN" altLang="en-US" b="1" dirty="0" smtClean="0"/>
              <a:t>（平均质量密度、平均动量密度、平均能量密度）</a:t>
            </a:r>
            <a:endParaRPr lang="zh-CN" altLang="en-US" b="1" dirty="0"/>
          </a:p>
        </p:txBody>
      </p:sp>
      <p:sp>
        <p:nvSpPr>
          <p:cNvPr id="31" name="右箭头 30"/>
          <p:cNvSpPr/>
          <p:nvPr/>
        </p:nvSpPr>
        <p:spPr>
          <a:xfrm>
            <a:off x="4286248" y="2786058"/>
            <a:ext cx="107157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500694" y="2571744"/>
            <a:ext cx="321471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控制体</a:t>
            </a:r>
            <a:r>
              <a:rPr lang="zh-CN" altLang="en-US" b="1" dirty="0" smtClean="0">
                <a:solidFill>
                  <a:srgbClr val="FF0000"/>
                </a:solidFill>
              </a:rPr>
              <a:t>几何中心处</a:t>
            </a:r>
            <a:r>
              <a:rPr lang="zh-CN" altLang="en-US" b="1" dirty="0" smtClean="0"/>
              <a:t>的当地密度、动量密度、能量密度</a:t>
            </a:r>
            <a:endParaRPr lang="zh-CN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286248" y="2071678"/>
            <a:ext cx="1285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二阶精度近似</a:t>
            </a:r>
            <a:endParaRPr lang="zh-CN" altLang="en-US" b="1" dirty="0"/>
          </a:p>
        </p:txBody>
      </p:sp>
      <p:graphicFrame>
        <p:nvGraphicFramePr>
          <p:cNvPr id="88070" name="Object 6"/>
          <p:cNvGraphicFramePr>
            <a:graphicFrameLocks noChangeAspect="1"/>
          </p:cNvGraphicFramePr>
          <p:nvPr/>
        </p:nvGraphicFramePr>
        <p:xfrm>
          <a:off x="1547664" y="1124744"/>
          <a:ext cx="1833562" cy="715963"/>
        </p:xfrm>
        <a:graphic>
          <a:graphicData uri="http://schemas.openxmlformats.org/presentationml/2006/ole">
            <p:oleObj spid="_x0000_s88070" name="Equation" r:id="rId5" imgW="1104840" imgH="4316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7390</TotalTime>
  <Words>2035</Words>
  <Application>Microsoft Office PowerPoint</Application>
  <PresentationFormat>全屏显示(4:3)</PresentationFormat>
  <Paragraphs>355</Paragraphs>
  <Slides>35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38" baseType="lpstr">
      <vt:lpstr>Office 主题</vt:lpstr>
      <vt:lpstr>Equation</vt:lpstr>
      <vt:lpstr>公式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jsj</dc:creator>
  <cp:lastModifiedBy>dell</cp:lastModifiedBy>
  <cp:revision>825</cp:revision>
  <dcterms:created xsi:type="dcterms:W3CDTF">2010-04-01T13:23:44Z</dcterms:created>
  <dcterms:modified xsi:type="dcterms:W3CDTF">2019-04-09T08:38:26Z</dcterms:modified>
</cp:coreProperties>
</file>